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 id="2147483682" r:id="rId2"/>
    <p:sldMasterId id="2147483706" r:id="rId3"/>
  </p:sldMasterIdLst>
  <p:notesMasterIdLst>
    <p:notesMasterId r:id="rId53"/>
  </p:notesMasterIdLst>
  <p:handoutMasterIdLst>
    <p:handoutMasterId r:id="rId54"/>
  </p:handoutMasterIdLst>
  <p:sldIdLst>
    <p:sldId id="833" r:id="rId4"/>
    <p:sldId id="762" r:id="rId5"/>
    <p:sldId id="603" r:id="rId6"/>
    <p:sldId id="834" r:id="rId7"/>
    <p:sldId id="766" r:id="rId8"/>
    <p:sldId id="767" r:id="rId9"/>
    <p:sldId id="768" r:id="rId10"/>
    <p:sldId id="770" r:id="rId11"/>
    <p:sldId id="769" r:id="rId12"/>
    <p:sldId id="771" r:id="rId13"/>
    <p:sldId id="738" r:id="rId14"/>
    <p:sldId id="772" r:id="rId15"/>
    <p:sldId id="773" r:id="rId16"/>
    <p:sldId id="825" r:id="rId17"/>
    <p:sldId id="826" r:id="rId18"/>
    <p:sldId id="780" r:id="rId19"/>
    <p:sldId id="781" r:id="rId20"/>
    <p:sldId id="784" r:id="rId21"/>
    <p:sldId id="835" r:id="rId22"/>
    <p:sldId id="838" r:id="rId23"/>
    <p:sldId id="836" r:id="rId24"/>
    <p:sldId id="837" r:id="rId25"/>
    <p:sldId id="843" r:id="rId26"/>
    <p:sldId id="842" r:id="rId27"/>
    <p:sldId id="789" r:id="rId28"/>
    <p:sldId id="790" r:id="rId29"/>
    <p:sldId id="741" r:id="rId30"/>
    <p:sldId id="791" r:id="rId31"/>
    <p:sldId id="792" r:id="rId32"/>
    <p:sldId id="793" r:id="rId33"/>
    <p:sldId id="795" r:id="rId34"/>
    <p:sldId id="796" r:id="rId35"/>
    <p:sldId id="797" r:id="rId36"/>
    <p:sldId id="799" r:id="rId37"/>
    <p:sldId id="800" r:id="rId38"/>
    <p:sldId id="801" r:id="rId39"/>
    <p:sldId id="581" r:id="rId40"/>
    <p:sldId id="611" r:id="rId41"/>
    <p:sldId id="615" r:id="rId42"/>
    <p:sldId id="832" r:id="rId43"/>
    <p:sldId id="612" r:id="rId44"/>
    <p:sldId id="583" r:id="rId45"/>
    <p:sldId id="607" r:id="rId46"/>
    <p:sldId id="613" r:id="rId47"/>
    <p:sldId id="582" r:id="rId48"/>
    <p:sldId id="606" r:id="rId49"/>
    <p:sldId id="610" r:id="rId50"/>
    <p:sldId id="614" r:id="rId51"/>
    <p:sldId id="824" r:id="rId52"/>
  </p:sldIdLst>
  <p:sldSz cx="12192000" cy="6858000"/>
  <p:notesSz cx="7019925" cy="9305925"/>
  <p:defaultTextStyle>
    <a:defPPr>
      <a:defRPr lang="en-US"/>
    </a:defPPr>
    <a:lvl1pPr algn="l" rtl="0" fontAlgn="base">
      <a:spcBef>
        <a:spcPct val="20000"/>
      </a:spcBef>
      <a:spcAft>
        <a:spcPct val="0"/>
      </a:spcAft>
      <a:buChar char="•"/>
      <a:defRPr sz="4400" kern="1200">
        <a:solidFill>
          <a:schemeClr val="tx2"/>
        </a:solidFill>
        <a:latin typeface="Arial Black" pitchFamily="34" charset="0"/>
        <a:ea typeface="+mn-ea"/>
        <a:cs typeface="+mn-cs"/>
      </a:defRPr>
    </a:lvl1pPr>
    <a:lvl2pPr marL="457200" algn="l" rtl="0" fontAlgn="base">
      <a:spcBef>
        <a:spcPct val="20000"/>
      </a:spcBef>
      <a:spcAft>
        <a:spcPct val="0"/>
      </a:spcAft>
      <a:buChar char="•"/>
      <a:defRPr sz="4400" kern="1200">
        <a:solidFill>
          <a:schemeClr val="tx2"/>
        </a:solidFill>
        <a:latin typeface="Arial Black" pitchFamily="34" charset="0"/>
        <a:ea typeface="+mn-ea"/>
        <a:cs typeface="+mn-cs"/>
      </a:defRPr>
    </a:lvl2pPr>
    <a:lvl3pPr marL="914400" algn="l" rtl="0" fontAlgn="base">
      <a:spcBef>
        <a:spcPct val="20000"/>
      </a:spcBef>
      <a:spcAft>
        <a:spcPct val="0"/>
      </a:spcAft>
      <a:buChar char="•"/>
      <a:defRPr sz="4400" kern="1200">
        <a:solidFill>
          <a:schemeClr val="tx2"/>
        </a:solidFill>
        <a:latin typeface="Arial Black" pitchFamily="34" charset="0"/>
        <a:ea typeface="+mn-ea"/>
        <a:cs typeface="+mn-cs"/>
      </a:defRPr>
    </a:lvl3pPr>
    <a:lvl4pPr marL="1371600" algn="l" rtl="0" fontAlgn="base">
      <a:spcBef>
        <a:spcPct val="20000"/>
      </a:spcBef>
      <a:spcAft>
        <a:spcPct val="0"/>
      </a:spcAft>
      <a:buChar char="•"/>
      <a:defRPr sz="4400" kern="1200">
        <a:solidFill>
          <a:schemeClr val="tx2"/>
        </a:solidFill>
        <a:latin typeface="Arial Black" pitchFamily="34" charset="0"/>
        <a:ea typeface="+mn-ea"/>
        <a:cs typeface="+mn-cs"/>
      </a:defRPr>
    </a:lvl4pPr>
    <a:lvl5pPr marL="1828800" algn="l" rtl="0" fontAlgn="base">
      <a:spcBef>
        <a:spcPct val="20000"/>
      </a:spcBef>
      <a:spcAft>
        <a:spcPct val="0"/>
      </a:spcAft>
      <a:buChar char="•"/>
      <a:defRPr sz="4400" kern="1200">
        <a:solidFill>
          <a:schemeClr val="tx2"/>
        </a:solidFill>
        <a:latin typeface="Arial Black" pitchFamily="34" charset="0"/>
        <a:ea typeface="+mn-ea"/>
        <a:cs typeface="+mn-cs"/>
      </a:defRPr>
    </a:lvl5pPr>
    <a:lvl6pPr marL="2286000" algn="l" defTabSz="914400" rtl="0" eaLnBrk="1" latinLnBrk="0" hangingPunct="1">
      <a:defRPr sz="4400" kern="1200">
        <a:solidFill>
          <a:schemeClr val="tx2"/>
        </a:solidFill>
        <a:latin typeface="Arial Black" pitchFamily="34" charset="0"/>
        <a:ea typeface="+mn-ea"/>
        <a:cs typeface="+mn-cs"/>
      </a:defRPr>
    </a:lvl6pPr>
    <a:lvl7pPr marL="2743200" algn="l" defTabSz="914400" rtl="0" eaLnBrk="1" latinLnBrk="0" hangingPunct="1">
      <a:defRPr sz="4400" kern="1200">
        <a:solidFill>
          <a:schemeClr val="tx2"/>
        </a:solidFill>
        <a:latin typeface="Arial Black" pitchFamily="34" charset="0"/>
        <a:ea typeface="+mn-ea"/>
        <a:cs typeface="+mn-cs"/>
      </a:defRPr>
    </a:lvl7pPr>
    <a:lvl8pPr marL="3200400" algn="l" defTabSz="914400" rtl="0" eaLnBrk="1" latinLnBrk="0" hangingPunct="1">
      <a:defRPr sz="4400" kern="1200">
        <a:solidFill>
          <a:schemeClr val="tx2"/>
        </a:solidFill>
        <a:latin typeface="Arial Black" pitchFamily="34" charset="0"/>
        <a:ea typeface="+mn-ea"/>
        <a:cs typeface="+mn-cs"/>
      </a:defRPr>
    </a:lvl8pPr>
    <a:lvl9pPr marL="3657600" algn="l" defTabSz="914400" rtl="0" eaLnBrk="1" latinLnBrk="0" hangingPunct="1">
      <a:defRPr sz="4400" kern="1200">
        <a:solidFill>
          <a:schemeClr val="tx2"/>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manuel Villegas" initials="EV" lastIdx="1" clrIdx="0">
    <p:extLst>
      <p:ext uri="{19B8F6BF-5375-455C-9EA6-DF929625EA0E}">
        <p15:presenceInfo xmlns:p15="http://schemas.microsoft.com/office/powerpoint/2012/main" userId="S-1-5-21-4253163610-2667598496-3511663415-62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9AB7DA"/>
    <a:srgbClr val="FF0000"/>
    <a:srgbClr val="000099"/>
    <a:srgbClr val="009900"/>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1" autoAdjust="0"/>
    <p:restoredTop sz="83651" autoAdjust="0"/>
  </p:normalViewPr>
  <p:slideViewPr>
    <p:cSldViewPr snapToGrid="0">
      <p:cViewPr varScale="1">
        <p:scale>
          <a:sx n="82" d="100"/>
          <a:sy n="82" d="100"/>
        </p:scale>
        <p:origin x="108" y="9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4328"/>
    </p:cViewPr>
  </p:sorterViewPr>
  <p:notesViewPr>
    <p:cSldViewPr snapToGrid="0">
      <p:cViewPr>
        <p:scale>
          <a:sx n="100" d="100"/>
          <a:sy n="100" d="100"/>
        </p:scale>
        <p:origin x="-3552" y="-96"/>
      </p:cViewPr>
      <p:guideLst>
        <p:guide orient="horz" pos="2932"/>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5" name="Rectangle 3"/>
          <p:cNvSpPr>
            <a:spLocks noGrp="1" noChangeArrowheads="1"/>
          </p:cNvSpPr>
          <p:nvPr>
            <p:ph type="dt" sz="quarter" idx="1"/>
          </p:nvPr>
        </p:nvSpPr>
        <p:spPr bwMode="auto">
          <a:xfrm>
            <a:off x="3978275"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131076" name="Rectangle 4"/>
          <p:cNvSpPr>
            <a:spLocks noGrp="1" noChangeArrowheads="1"/>
          </p:cNvSpPr>
          <p:nvPr>
            <p:ph type="ftr" sz="quarter" idx="2"/>
          </p:nvPr>
        </p:nvSpPr>
        <p:spPr bwMode="auto">
          <a:xfrm>
            <a:off x="0"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131077" name="Rectangle 5"/>
          <p:cNvSpPr>
            <a:spLocks noGrp="1" noChangeArrowheads="1"/>
          </p:cNvSpPr>
          <p:nvPr>
            <p:ph type="sldNum" sz="quarter" idx="3"/>
          </p:nvPr>
        </p:nvSpPr>
        <p:spPr bwMode="auto">
          <a:xfrm>
            <a:off x="3978275" y="8840788"/>
            <a:ext cx="3041650" cy="465137"/>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8C915625-634F-43A9-BFAE-F8FF18CA2E42}" type="slidenum">
              <a:rPr lang="en-US"/>
              <a:pPr/>
              <a:t>‹#›</a:t>
            </a:fld>
            <a:endParaRPr lang="en-US"/>
          </a:p>
        </p:txBody>
      </p:sp>
    </p:spTree>
    <p:extLst>
      <p:ext uri="{BB962C8B-B14F-4D97-AF65-F5344CB8AC3E}">
        <p14:creationId xmlns:p14="http://schemas.microsoft.com/office/powerpoint/2010/main" val="4217048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dirty="0"/>
          </a:p>
        </p:txBody>
      </p:sp>
      <p:sp>
        <p:nvSpPr>
          <p:cNvPr id="6147" name="Rectangle 3"/>
          <p:cNvSpPr>
            <a:spLocks noGrp="1" noChangeArrowheads="1"/>
          </p:cNvSpPr>
          <p:nvPr>
            <p:ph type="dt" idx="1"/>
          </p:nvPr>
        </p:nvSpPr>
        <p:spPr bwMode="auto">
          <a:xfrm>
            <a:off x="3976688" y="0"/>
            <a:ext cx="3041650" cy="465138"/>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endParaRPr lang="en-US"/>
          </a:p>
        </p:txBody>
      </p:sp>
      <p:sp>
        <p:nvSpPr>
          <p:cNvPr id="6148" name="Rectangle 4"/>
          <p:cNvSpPr>
            <a:spLocks noGrp="1" noRot="1" noChangeAspect="1" noChangeArrowheads="1" noTextEdit="1"/>
          </p:cNvSpPr>
          <p:nvPr>
            <p:ph type="sldImg" idx="2"/>
          </p:nvPr>
        </p:nvSpPr>
        <p:spPr bwMode="auto">
          <a:xfrm>
            <a:off x="414338" y="696913"/>
            <a:ext cx="6202362" cy="3489325"/>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0088" y="4419600"/>
            <a:ext cx="5619750" cy="4189413"/>
          </a:xfrm>
          <a:prstGeom prst="rect">
            <a:avLst/>
          </a:prstGeom>
          <a:noFill/>
          <a:ln w="9525">
            <a:noFill/>
            <a:miter lim="800000"/>
            <a:headEnd/>
            <a:tailEnd/>
          </a:ln>
          <a:effectLst/>
        </p:spPr>
        <p:txBody>
          <a:bodyPr vert="horz" wrap="square" lIns="93213" tIns="46608" rIns="93213" bIns="4660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150" name="Rectangle 6"/>
          <p:cNvSpPr>
            <a:spLocks noGrp="1" noChangeArrowheads="1"/>
          </p:cNvSpPr>
          <p:nvPr>
            <p:ph type="ftr" sz="quarter" idx="4"/>
          </p:nvPr>
        </p:nvSpPr>
        <p:spPr bwMode="auto">
          <a:xfrm>
            <a:off x="0"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defTabSz="933450">
              <a:spcBef>
                <a:spcPct val="0"/>
              </a:spcBef>
              <a:buFontTx/>
              <a:buNone/>
              <a:defRPr sz="1200">
                <a:solidFill>
                  <a:schemeClr val="tx1"/>
                </a:solidFill>
                <a:latin typeface="Arial" charset="0"/>
              </a:defRPr>
            </a:lvl1pPr>
          </a:lstStyle>
          <a:p>
            <a:endParaRPr lang="en-US"/>
          </a:p>
        </p:txBody>
      </p:sp>
      <p:sp>
        <p:nvSpPr>
          <p:cNvPr id="6151" name="Rectangle 7"/>
          <p:cNvSpPr>
            <a:spLocks noGrp="1" noChangeArrowheads="1"/>
          </p:cNvSpPr>
          <p:nvPr>
            <p:ph type="sldNum" sz="quarter" idx="5"/>
          </p:nvPr>
        </p:nvSpPr>
        <p:spPr bwMode="auto">
          <a:xfrm>
            <a:off x="3976688" y="8839200"/>
            <a:ext cx="3041650" cy="465138"/>
          </a:xfrm>
          <a:prstGeom prst="rect">
            <a:avLst/>
          </a:prstGeom>
          <a:noFill/>
          <a:ln w="9525">
            <a:noFill/>
            <a:miter lim="800000"/>
            <a:headEnd/>
            <a:tailEnd/>
          </a:ln>
          <a:effectLst/>
        </p:spPr>
        <p:txBody>
          <a:bodyPr vert="horz" wrap="square" lIns="93213" tIns="46608" rIns="93213" bIns="46608" numCol="1" anchor="b" anchorCtr="0" compatLnSpc="1">
            <a:prstTxWarp prst="textNoShape">
              <a:avLst/>
            </a:prstTxWarp>
          </a:bodyPr>
          <a:lstStyle>
            <a:lvl1pPr algn="r" defTabSz="933450">
              <a:spcBef>
                <a:spcPct val="0"/>
              </a:spcBef>
              <a:buFontTx/>
              <a:buNone/>
              <a:defRPr sz="1200">
                <a:solidFill>
                  <a:schemeClr val="tx1"/>
                </a:solidFill>
                <a:latin typeface="Arial" charset="0"/>
              </a:defRPr>
            </a:lvl1pPr>
          </a:lstStyle>
          <a:p>
            <a:fld id="{F6AACC46-C279-443F-B556-4A2B318B4903}" type="slidenum">
              <a:rPr lang="en-US"/>
              <a:pPr/>
              <a:t>‹#›</a:t>
            </a:fld>
            <a:endParaRPr lang="en-US"/>
          </a:p>
        </p:txBody>
      </p:sp>
    </p:spTree>
    <p:extLst>
      <p:ext uri="{BB962C8B-B14F-4D97-AF65-F5344CB8AC3E}">
        <p14:creationId xmlns:p14="http://schemas.microsoft.com/office/powerpoint/2010/main" val="29845531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F6AACC46-C279-443F-B556-4A2B318B4903}" type="slidenum">
              <a:rPr lang="en-US" smtClean="0"/>
              <a:pPr/>
              <a:t>3</a:t>
            </a:fld>
            <a:endParaRPr lang="en-US"/>
          </a:p>
        </p:txBody>
      </p:sp>
    </p:spTree>
    <p:extLst>
      <p:ext uri="{BB962C8B-B14F-4D97-AF65-F5344CB8AC3E}">
        <p14:creationId xmlns:p14="http://schemas.microsoft.com/office/powerpoint/2010/main" val="2361153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AACC46-C279-443F-B556-4A2B318B4903}" type="slidenum">
              <a:rPr lang="en-US" smtClean="0"/>
              <a:pPr/>
              <a:t>12</a:t>
            </a:fld>
            <a:endParaRPr lang="en-US"/>
          </a:p>
        </p:txBody>
      </p:sp>
    </p:spTree>
    <p:extLst>
      <p:ext uri="{BB962C8B-B14F-4D97-AF65-F5344CB8AC3E}">
        <p14:creationId xmlns:p14="http://schemas.microsoft.com/office/powerpoint/2010/main" val="26915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13</a:t>
            </a:fld>
            <a:endParaRPr lang="en-US"/>
          </a:p>
        </p:txBody>
      </p:sp>
    </p:spTree>
    <p:extLst>
      <p:ext uri="{BB962C8B-B14F-4D97-AF65-F5344CB8AC3E}">
        <p14:creationId xmlns:p14="http://schemas.microsoft.com/office/powerpoint/2010/main" val="192461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16</a:t>
            </a:fld>
            <a:endParaRPr lang="en-US"/>
          </a:p>
        </p:txBody>
      </p:sp>
    </p:spTree>
    <p:extLst>
      <p:ext uri="{BB962C8B-B14F-4D97-AF65-F5344CB8AC3E}">
        <p14:creationId xmlns:p14="http://schemas.microsoft.com/office/powerpoint/2010/main" val="2209714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17</a:t>
            </a:fld>
            <a:endParaRPr lang="en-US"/>
          </a:p>
        </p:txBody>
      </p:sp>
    </p:spTree>
    <p:extLst>
      <p:ext uri="{BB962C8B-B14F-4D97-AF65-F5344CB8AC3E}">
        <p14:creationId xmlns:p14="http://schemas.microsoft.com/office/powerpoint/2010/main" val="1264306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SMWB</a:t>
            </a:r>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23</a:t>
            </a:fld>
            <a:endParaRPr lang="en-US" dirty="0"/>
          </a:p>
        </p:txBody>
      </p:sp>
    </p:spTree>
    <p:extLst>
      <p:ext uri="{BB962C8B-B14F-4D97-AF65-F5344CB8AC3E}">
        <p14:creationId xmlns:p14="http://schemas.microsoft.com/office/powerpoint/2010/main" val="4264963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dirty="0"/>
              <a:t>Contracting</a:t>
            </a:r>
          </a:p>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27</a:t>
            </a:fld>
            <a:endParaRPr lang="en-US"/>
          </a:p>
        </p:txBody>
      </p:sp>
    </p:spTree>
    <p:extLst>
      <p:ext uri="{BB962C8B-B14F-4D97-AF65-F5344CB8AC3E}">
        <p14:creationId xmlns:p14="http://schemas.microsoft.com/office/powerpoint/2010/main" val="409684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AACC46-C279-443F-B556-4A2B318B4903}" type="slidenum">
              <a:rPr lang="en-US" smtClean="0"/>
              <a:pPr/>
              <a:t>29</a:t>
            </a:fld>
            <a:endParaRPr lang="en-US"/>
          </a:p>
        </p:txBody>
      </p:sp>
    </p:spTree>
    <p:extLst>
      <p:ext uri="{BB962C8B-B14F-4D97-AF65-F5344CB8AC3E}">
        <p14:creationId xmlns:p14="http://schemas.microsoft.com/office/powerpoint/2010/main" val="1074790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E-16 </a:t>
            </a:r>
            <a:r>
              <a:rPr kumimoji="0" lang="en-US" sz="3600" b="0" i="0" u="none" strike="noStrike" kern="1200" cap="none" spc="0" normalizeH="0" baseline="0" noProof="0" dirty="0" err="1"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Parkway </a:t>
            </a:r>
            <a:endPar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Sewer at Highway 281 Project</a:t>
            </a:r>
            <a:endPar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endParaRP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smtClean="0">
                <a:solidFill>
                  <a:schemeClr val="bg1"/>
                </a:solidFill>
                <a:latin typeface="Gill Sans MT" panose="020B0502020104020203" pitchFamily="34" charset="0"/>
              </a:rPr>
              <a:t>May 18, 2020 </a:t>
            </a:r>
            <a:r>
              <a:rPr lang="en-US" sz="1600" b="0" i="0" noProof="0" dirty="0">
                <a:solidFill>
                  <a:schemeClr val="bg1"/>
                </a:solidFill>
                <a:latin typeface="Gill Sans MT" panose="020B0502020104020203" pitchFamily="34" charset="0"/>
              </a:rPr>
              <a:t>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3" name="Rectangle 2"/>
          <p:cNvSpPr/>
          <p:nvPr userDrawn="1"/>
        </p:nvSpPr>
        <p:spPr>
          <a:xfrm>
            <a:off x="452510" y="1404448"/>
            <a:ext cx="6096000" cy="3693319"/>
          </a:xfrm>
          <a:prstGeom prst="rect">
            <a:avLst/>
          </a:prstGeom>
        </p:spPr>
        <p:txBody>
          <a:bodyPr>
            <a:spAutoFit/>
          </a:bodyPr>
          <a:lstStyle/>
          <a:p>
            <a:pPr marL="0" indent="0">
              <a:buNone/>
            </a:pPr>
            <a:r>
              <a:rPr lang="en-US" sz="1800" dirty="0" smtClean="0">
                <a:solidFill>
                  <a:schemeClr val="bg1"/>
                </a:solidFill>
                <a:latin typeface="Gill Sans MT" panose="020B0502020104020203" pitchFamily="34" charset="0"/>
              </a:rPr>
              <a:t>Patrick O’Connor, PE</a:t>
            </a:r>
          </a:p>
          <a:p>
            <a:pPr marL="0" indent="0">
              <a:buNone/>
            </a:pPr>
            <a:r>
              <a:rPr lang="en-US" sz="1800" dirty="0" smtClean="0">
                <a:solidFill>
                  <a:schemeClr val="bg1">
                    <a:lumMod val="85000"/>
                  </a:schemeClr>
                </a:solidFill>
                <a:latin typeface="Gill Sans MT" panose="020B0502020104020203" pitchFamily="34" charset="0"/>
              </a:rPr>
              <a:t>Project Engineer, SAWS</a:t>
            </a:r>
          </a:p>
          <a:p>
            <a:pPr marL="0" indent="0">
              <a:buNone/>
            </a:pPr>
            <a:r>
              <a:rPr lang="en-US" sz="1800" dirty="0" smtClean="0">
                <a:solidFill>
                  <a:schemeClr val="bg1"/>
                </a:solidFill>
                <a:latin typeface="Gill Sans MT" panose="020B0502020104020203" pitchFamily="34" charset="0"/>
              </a:rPr>
              <a:t>Roxanne L. Lockhart</a:t>
            </a:r>
            <a:endParaRPr lang="en-US" sz="1800" dirty="0" smtClean="0">
              <a:solidFill>
                <a:schemeClr val="bg1">
                  <a:lumMod val="85000"/>
                </a:schemeClr>
              </a:solidFill>
              <a:latin typeface="Gill Sans MT" panose="020B0502020104020203" pitchFamily="34" charset="0"/>
            </a:endParaRPr>
          </a:p>
          <a:p>
            <a:pPr marL="0" indent="0">
              <a:buNone/>
            </a:pPr>
            <a:r>
              <a:rPr lang="en-US" sz="1800" dirty="0" smtClean="0">
                <a:solidFill>
                  <a:schemeClr val="bg1">
                    <a:lumMod val="85000"/>
                  </a:schemeClr>
                </a:solidFill>
                <a:latin typeface="Gill Sans MT" panose="020B0502020104020203" pitchFamily="34" charset="0"/>
              </a:rPr>
              <a:t>Contract Administrator, SAWS</a:t>
            </a:r>
          </a:p>
          <a:p>
            <a:pPr marL="0" indent="0">
              <a:buNone/>
            </a:pPr>
            <a:r>
              <a:rPr lang="en-US" sz="1800" dirty="0" smtClean="0">
                <a:solidFill>
                  <a:schemeClr val="bg1"/>
                </a:solidFill>
                <a:latin typeface="Gill Sans MT" panose="020B0502020104020203" pitchFamily="34" charset="0"/>
              </a:rPr>
              <a:t>Marisol V. Robles</a:t>
            </a:r>
            <a:endParaRPr lang="en-US" sz="1800" dirty="0" smtClean="0">
              <a:solidFill>
                <a:schemeClr val="bg1">
                  <a:lumMod val="85000"/>
                </a:schemeClr>
              </a:solidFill>
              <a:latin typeface="Gill Sans MT" panose="020B0502020104020203" pitchFamily="34" charset="0"/>
            </a:endParaRPr>
          </a:p>
          <a:p>
            <a:pPr marL="0" indent="0">
              <a:buNone/>
            </a:pPr>
            <a:r>
              <a:rPr lang="en-US" sz="1800" dirty="0" smtClean="0">
                <a:solidFill>
                  <a:schemeClr val="bg1">
                    <a:lumMod val="85000"/>
                  </a:schemeClr>
                </a:solidFill>
                <a:latin typeface="Gill Sans MT" panose="020B0502020104020203" pitchFamily="34" charset="0"/>
              </a:rPr>
              <a:t>SMWVP Program Manager, SAWS</a:t>
            </a:r>
          </a:p>
          <a:p>
            <a:pPr marL="0" indent="0">
              <a:buNone/>
            </a:pPr>
            <a:r>
              <a:rPr lang="en-US" sz="1800" dirty="0" smtClean="0">
                <a:solidFill>
                  <a:schemeClr val="bg1"/>
                </a:solidFill>
                <a:latin typeface="Gill Sans MT" panose="020B0502020104020203" pitchFamily="34" charset="0"/>
              </a:rPr>
              <a:t>Mario Valdez, PE</a:t>
            </a:r>
          </a:p>
          <a:p>
            <a:pPr marL="0" indent="0">
              <a:buNone/>
            </a:pPr>
            <a:r>
              <a:rPr lang="en-US" sz="1800" dirty="0" smtClean="0">
                <a:solidFill>
                  <a:schemeClr val="bg1">
                    <a:lumMod val="85000"/>
                  </a:schemeClr>
                </a:solidFill>
                <a:latin typeface="Gill Sans MT" panose="020B0502020104020203" pitchFamily="34" charset="0"/>
              </a:rPr>
              <a:t>Project Engineer of Record, KHA</a:t>
            </a:r>
          </a:p>
          <a:p>
            <a:pPr marL="0" indent="0">
              <a:buNone/>
            </a:pPr>
            <a:r>
              <a:rPr lang="en-US" sz="1800" dirty="0" smtClean="0">
                <a:solidFill>
                  <a:schemeClr val="bg1"/>
                </a:solidFill>
                <a:latin typeface="Gill Sans MT" panose="020B0502020104020203" pitchFamily="34" charset="0"/>
              </a:rPr>
              <a:t>Jeff Farnsworth, PE</a:t>
            </a:r>
          </a:p>
          <a:p>
            <a:pPr marL="0" indent="0">
              <a:buNone/>
            </a:pPr>
            <a:r>
              <a:rPr lang="en-US" sz="1800" dirty="0" smtClean="0">
                <a:solidFill>
                  <a:schemeClr val="bg1">
                    <a:lumMod val="85000"/>
                  </a:schemeClr>
                </a:solidFill>
                <a:latin typeface="Gill Sans MT" panose="020B0502020104020203" pitchFamily="34" charset="0"/>
              </a:rPr>
              <a:t>Project Engineer, KHA</a:t>
            </a:r>
          </a:p>
          <a:p>
            <a:pPr marL="0" indent="0">
              <a:buNone/>
            </a:pPr>
            <a:endParaRPr lang="en-US" sz="1800" dirty="0">
              <a:solidFill>
                <a:schemeClr val="bg1"/>
              </a:solidFill>
            </a:endParaRPr>
          </a:p>
        </p:txBody>
      </p:sp>
    </p:spTree>
    <p:extLst>
      <p:ext uri="{BB962C8B-B14F-4D97-AF65-F5344CB8AC3E}">
        <p14:creationId xmlns:p14="http://schemas.microsoft.com/office/powerpoint/2010/main" val="8519803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on 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1143000"/>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0"/>
            <a:ext cx="4011084" cy="1162050"/>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4766733" y="273051"/>
            <a:ext cx="6815667" cy="5681183"/>
          </a:xfrm>
          <a:prstGeom prst="rect">
            <a:avLst/>
          </a:prstGeom>
        </p:spPr>
        <p:txBody>
          <a:bodyPr/>
          <a:lstStyle>
            <a:lvl1pPr>
              <a:defRPr sz="3200">
                <a:solidFill>
                  <a:schemeClr val="tx1">
                    <a:lumMod val="65000"/>
                    <a:lumOff val="35000"/>
                  </a:schemeClr>
                </a:solidFill>
                <a:latin typeface="Gill Sans MT" panose="020B0502020104020203" pitchFamily="34" charset="0"/>
              </a:defRPr>
            </a:lvl1pPr>
            <a:lvl2pPr>
              <a:defRPr sz="2800">
                <a:solidFill>
                  <a:schemeClr val="tx1">
                    <a:lumMod val="65000"/>
                    <a:lumOff val="35000"/>
                  </a:schemeClr>
                </a:solidFill>
                <a:latin typeface="Gill Sans MT" panose="020B0502020104020203" pitchFamily="34" charset="0"/>
              </a:defRPr>
            </a:lvl2pPr>
            <a:lvl3pPr>
              <a:defRPr sz="2400">
                <a:solidFill>
                  <a:schemeClr val="tx1">
                    <a:lumMod val="65000"/>
                    <a:lumOff val="35000"/>
                  </a:schemeClr>
                </a:solidFill>
                <a:latin typeface="Gill Sans MT" panose="020B0502020104020203" pitchFamily="34" charset="0"/>
              </a:defRPr>
            </a:lvl3pPr>
            <a:lvl4pPr>
              <a:defRPr sz="2000">
                <a:solidFill>
                  <a:schemeClr val="tx1">
                    <a:lumMod val="65000"/>
                    <a:lumOff val="35000"/>
                  </a:schemeClr>
                </a:solidFill>
                <a:latin typeface="Gill Sans MT" panose="020B0502020104020203" pitchFamily="34" charset="0"/>
              </a:defRPr>
            </a:lvl4pPr>
            <a:lvl5pPr>
              <a:defRPr sz="2000">
                <a:solidFill>
                  <a:schemeClr val="tx1">
                    <a:lumMod val="65000"/>
                    <a:lumOff val="35000"/>
                  </a:schemeClr>
                </a:solidFill>
                <a:latin typeface="Gill Sans MT" panose="020B0502020104020203" pitchFamily="34" charset="0"/>
              </a:defRPr>
            </a:lvl5pPr>
            <a:lvl6pPr>
              <a:defRPr sz="2000"/>
            </a:lvl6pPr>
            <a:lvl7pPr>
              <a:defRPr sz="2000"/>
            </a:lvl7pPr>
            <a:lvl8pPr>
              <a:defRPr sz="2000"/>
            </a:lvl8pPr>
            <a:lvl9pPr>
              <a:defRPr sz="20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512044"/>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6738"/>
          </a:xfrm>
          <a:prstGeom prst="rect">
            <a:avLst/>
          </a:prstGeom>
        </p:spPr>
        <p:txBody>
          <a:bodyPr anchor="b"/>
          <a:lstStyle>
            <a:lvl1pPr algn="l">
              <a:defRPr sz="2000" b="0">
                <a:solidFill>
                  <a:schemeClr val="bg1">
                    <a:lumMod val="50000"/>
                  </a:schemeClr>
                </a:solidFill>
                <a:latin typeface="Gill Sans MT" panose="020B0502020104020203" pitchFamily="34" charset="0"/>
              </a:defRPr>
            </a:lvl1pPr>
          </a:lstStyle>
          <a:p>
            <a:r>
              <a:rPr lang="en-US" dirty="0"/>
              <a:t>Click to Edit Page Title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565629"/>
          </a:xfrm>
          <a:prstGeom prst="rect">
            <a:avLst/>
          </a:prstGeom>
        </p:spPr>
        <p:txBody>
          <a:bodyPr/>
          <a:lstStyle>
            <a:lvl1pPr marL="0" indent="0">
              <a:buNone/>
              <a:defRPr sz="1400">
                <a:solidFill>
                  <a:schemeClr val="tx1">
                    <a:lumMod val="65000"/>
                    <a:lumOff val="35000"/>
                  </a:schemeClr>
                </a:solidFill>
                <a:latin typeface="Gill Sans MT" panose="020B0502020104020203"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txBox="1">
            <a:spLocks/>
          </p:cNvSpPr>
          <p:nvPr userDrawn="1"/>
        </p:nvSpPr>
        <p:spPr>
          <a:xfrm>
            <a:off x="452510" y="54431"/>
            <a:ext cx="11286068" cy="1225729"/>
          </a:xfrm>
          <a:prstGeom prst="rect">
            <a:avLst/>
          </a:prstGeom>
        </p:spPr>
        <p:txBody>
          <a:bodyPr vert="horz" lIns="91440" tIns="45720" rIns="91440" bIns="45720" rtlCol="0" anchor="ctr" anchorCtr="0">
            <a:noAutofit/>
          </a:bodyPr>
          <a:lstStyle>
            <a:lvl1pPr>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E-20: </a:t>
            </a:r>
            <a:r>
              <a:rPr kumimoji="0" lang="en-US" sz="3600" b="0" i="0" u="none" strike="noStrike" kern="1200" cap="none" spc="0" normalizeH="0" baseline="0" noProof="0" dirty="0" err="1">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Wurzbach</a:t>
            </a:r>
            <a:r>
              <a:rPr kumimoji="0" lang="en-US" sz="3600" b="0"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Gill Sans MT" panose="020B0502020104020203" pitchFamily="34" charset="0"/>
                <a:ea typeface="+mj-ea"/>
                <a:cs typeface="+mj-cs"/>
              </a:rPr>
              <a:t> Parkway Project – Segment 1</a:t>
            </a:r>
          </a:p>
        </p:txBody>
      </p:sp>
      <p:sp>
        <p:nvSpPr>
          <p:cNvPr id="8" name="Text Box 19"/>
          <p:cNvSpPr txBox="1">
            <a:spLocks noChangeArrowheads="1"/>
          </p:cNvSpPr>
          <p:nvPr userDrawn="1"/>
        </p:nvSpPr>
        <p:spPr bwMode="auto">
          <a:xfrm>
            <a:off x="8047500" y="4682676"/>
            <a:ext cx="4144500" cy="560153"/>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1600" b="0" i="0" dirty="0">
                <a:solidFill>
                  <a:schemeClr val="bg1"/>
                </a:solidFill>
                <a:latin typeface="Gill Sans MT" panose="020B0502020104020203" pitchFamily="34" charset="0"/>
              </a:rPr>
              <a:t>Non-Mandatory Pre-Proposal</a:t>
            </a:r>
            <a:r>
              <a:rPr lang="en-US" sz="1600" b="0" i="0" baseline="0" dirty="0">
                <a:solidFill>
                  <a:schemeClr val="bg1"/>
                </a:solidFill>
                <a:latin typeface="Gill Sans MT" panose="020B0502020104020203" pitchFamily="34" charset="0"/>
              </a:rPr>
              <a:t> Meeting</a:t>
            </a:r>
            <a:endParaRPr lang="en-US" sz="1600" b="0" i="0" dirty="0">
              <a:solidFill>
                <a:schemeClr val="bg1"/>
              </a:solidFill>
              <a:latin typeface="Gill Sans MT" panose="020B0502020104020203" pitchFamily="34" charset="0"/>
            </a:endParaRPr>
          </a:p>
          <a:p>
            <a:pPr marL="342900" marR="0" lvl="0" indent="-342900" algn="l" defTabSz="914400" rtl="0" eaLnBrk="1" fontAlgn="base" latinLnBrk="0" hangingPunct="1">
              <a:lnSpc>
                <a:spcPct val="70000"/>
              </a:lnSpc>
              <a:spcBef>
                <a:spcPct val="50000"/>
              </a:spcBef>
              <a:spcAft>
                <a:spcPct val="0"/>
              </a:spcAft>
              <a:buClrTx/>
              <a:buSzTx/>
              <a:buFontTx/>
              <a:buNone/>
              <a:tabLst/>
              <a:defRPr/>
            </a:pPr>
            <a:r>
              <a:rPr lang="en-US" sz="1600" b="0" i="0" noProof="0" dirty="0">
                <a:solidFill>
                  <a:schemeClr val="bg1"/>
                </a:solidFill>
                <a:latin typeface="Gill Sans MT" panose="020B0502020104020203" pitchFamily="34" charset="0"/>
              </a:rPr>
              <a:t>April</a:t>
            </a:r>
            <a:r>
              <a:rPr lang="en-US" sz="1600" b="0" i="0" baseline="0" noProof="0" dirty="0">
                <a:solidFill>
                  <a:schemeClr val="bg1"/>
                </a:solidFill>
                <a:latin typeface="Gill Sans MT" panose="020B0502020104020203" pitchFamily="34" charset="0"/>
              </a:rPr>
              <a:t> 16</a:t>
            </a:r>
            <a:r>
              <a:rPr lang="en-US" sz="1600" b="0" i="0" noProof="0" dirty="0">
                <a:solidFill>
                  <a:schemeClr val="bg1"/>
                </a:solidFill>
                <a:latin typeface="Gill Sans MT" panose="020B0502020104020203" pitchFamily="34" charset="0"/>
              </a:rPr>
              <a:t>, 2019 at  2:30</a:t>
            </a:r>
            <a:r>
              <a:rPr lang="en-US" sz="1600" b="0" i="0" baseline="0" noProof="0" dirty="0">
                <a:solidFill>
                  <a:schemeClr val="bg1"/>
                </a:solidFill>
                <a:latin typeface="Gill Sans MT" panose="020B0502020104020203" pitchFamily="34" charset="0"/>
              </a:rPr>
              <a:t>PM</a:t>
            </a:r>
            <a:endParaRPr lang="en-US" sz="1600" b="0" i="0" noProof="0" dirty="0">
              <a:solidFill>
                <a:schemeClr val="bg1"/>
              </a:solidFill>
              <a:latin typeface="Gill Sans MT" panose="020B0502020104020203" pitchFamily="34" charset="0"/>
            </a:endParaRPr>
          </a:p>
        </p:txBody>
      </p:sp>
      <p:sp>
        <p:nvSpPr>
          <p:cNvPr id="5" name="Text Box 19"/>
          <p:cNvSpPr txBox="1">
            <a:spLocks noChangeArrowheads="1"/>
          </p:cNvSpPr>
          <p:nvPr userDrawn="1"/>
        </p:nvSpPr>
        <p:spPr bwMode="auto">
          <a:xfrm>
            <a:off x="332760" y="2108394"/>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Fred Flores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Contract Administrator, SAWS </a:t>
            </a:r>
          </a:p>
        </p:txBody>
      </p:sp>
      <p:sp>
        <p:nvSpPr>
          <p:cNvPr id="9" name="Text Box 19"/>
          <p:cNvSpPr txBox="1">
            <a:spLocks noChangeArrowheads="1"/>
          </p:cNvSpPr>
          <p:nvPr userDrawn="1"/>
        </p:nvSpPr>
        <p:spPr bwMode="auto">
          <a:xfrm>
            <a:off x="332763" y="139265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dirty="0">
                <a:solidFill>
                  <a:schemeClr val="bg1"/>
                </a:solidFill>
                <a:latin typeface="Gill Sans MT" panose="020B0502020104020203" pitchFamily="34" charset="0"/>
              </a:rPr>
              <a:t>Patrick O’Connor</a:t>
            </a:r>
            <a:r>
              <a:rPr lang="en-US" sz="2000" b="0" baseline="0" dirty="0">
                <a:solidFill>
                  <a:schemeClr val="bg1"/>
                </a:solidFill>
                <a:latin typeface="Gill Sans MT" panose="020B0502020104020203" pitchFamily="34" charset="0"/>
              </a:rPr>
              <a:t>,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dirty="0">
                <a:solidFill>
                  <a:schemeClr val="accent5">
                    <a:lumMod val="40000"/>
                    <a:lumOff val="60000"/>
                  </a:schemeClr>
                </a:solidFill>
                <a:latin typeface="Gill Sans MT" panose="020B0502020104020203" pitchFamily="34" charset="0"/>
              </a:rPr>
              <a:t>Project</a:t>
            </a:r>
            <a:r>
              <a:rPr lang="en-US" sz="1600" baseline="0" dirty="0">
                <a:solidFill>
                  <a:schemeClr val="accent5">
                    <a:lumMod val="40000"/>
                    <a:lumOff val="60000"/>
                  </a:schemeClr>
                </a:solidFill>
                <a:latin typeface="Gill Sans MT" panose="020B0502020104020203" pitchFamily="34" charset="0"/>
              </a:rPr>
              <a:t> Engineer</a:t>
            </a:r>
            <a:r>
              <a:rPr lang="en-US" sz="1600" dirty="0">
                <a:solidFill>
                  <a:schemeClr val="accent5">
                    <a:lumMod val="40000"/>
                    <a:lumOff val="60000"/>
                  </a:schemeClr>
                </a:solidFill>
                <a:latin typeface="Gill Sans MT" panose="020B0502020104020203" pitchFamily="34" charset="0"/>
              </a:rPr>
              <a:t>, SAWS</a:t>
            </a:r>
          </a:p>
        </p:txBody>
      </p:sp>
      <p:sp>
        <p:nvSpPr>
          <p:cNvPr id="11" name="Text Box 19"/>
          <p:cNvSpPr txBox="1">
            <a:spLocks noChangeArrowheads="1"/>
          </p:cNvSpPr>
          <p:nvPr userDrawn="1"/>
        </p:nvSpPr>
        <p:spPr bwMode="auto">
          <a:xfrm>
            <a:off x="332759" y="2830031"/>
            <a:ext cx="5910159" cy="609141"/>
          </a:xfrm>
          <a:prstGeom prst="rect">
            <a:avLst/>
          </a:prstGeom>
          <a:noFill/>
          <a:ln w="28575" algn="ctr">
            <a:noFill/>
            <a:miter lim="800000"/>
            <a:headEnd/>
            <a:tailEnd/>
          </a:ln>
          <a:effectLst/>
        </p:spPr>
        <p:txBody>
          <a:bodyPr wrap="square">
            <a:spAutoFit/>
          </a:bodyPr>
          <a:lstStyle/>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Gill Sans MT" panose="020B0502020104020203" pitchFamily="34" charset="0"/>
                <a:ea typeface="+mn-ea"/>
                <a:cs typeface="+mn-cs"/>
              </a:rPr>
              <a:t>Marisol V. Robles</a:t>
            </a:r>
          </a:p>
          <a:p>
            <a:pPr marL="342900" marR="0" lvl="0" indent="-342900" algn="l" defTabSz="914400" rtl="0" eaLnBrk="1" fontAlgn="base" latinLnBrk="0" hangingPunct="1">
              <a:lnSpc>
                <a:spcPct val="7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4BACC6">
                    <a:lumMod val="40000"/>
                    <a:lumOff val="60000"/>
                  </a:srgbClr>
                </a:solidFill>
                <a:effectLst/>
                <a:uLnTx/>
                <a:uFillTx/>
                <a:latin typeface="Gill Sans MT" panose="020B0502020104020203" pitchFamily="34" charset="0"/>
                <a:ea typeface="+mn-ea"/>
                <a:cs typeface="+mn-cs"/>
              </a:rPr>
              <a:t>SMWVP Program Manager, SAWS </a:t>
            </a:r>
          </a:p>
        </p:txBody>
      </p:sp>
      <p:sp>
        <p:nvSpPr>
          <p:cNvPr id="13" name="Text Box 19"/>
          <p:cNvSpPr txBox="1">
            <a:spLocks noChangeArrowheads="1"/>
          </p:cNvSpPr>
          <p:nvPr userDrawn="1"/>
        </p:nvSpPr>
        <p:spPr bwMode="auto">
          <a:xfrm>
            <a:off x="332758" y="3551668"/>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Kendall NeSmith,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KHA</a:t>
            </a:r>
            <a:endParaRPr lang="en-US" sz="1600" dirty="0">
              <a:solidFill>
                <a:schemeClr val="accent5">
                  <a:lumMod val="40000"/>
                  <a:lumOff val="60000"/>
                </a:schemeClr>
              </a:solidFill>
              <a:latin typeface="Gill Sans MT" panose="020B0502020104020203" pitchFamily="34" charset="0"/>
            </a:endParaRPr>
          </a:p>
        </p:txBody>
      </p:sp>
      <p:sp>
        <p:nvSpPr>
          <p:cNvPr id="10" name="Text Box 19"/>
          <p:cNvSpPr txBox="1">
            <a:spLocks noChangeArrowheads="1"/>
          </p:cNvSpPr>
          <p:nvPr userDrawn="1"/>
        </p:nvSpPr>
        <p:spPr bwMode="auto">
          <a:xfrm>
            <a:off x="332757" y="4267406"/>
            <a:ext cx="5910159" cy="603242"/>
          </a:xfrm>
          <a:prstGeom prst="rect">
            <a:avLst/>
          </a:prstGeom>
          <a:noFill/>
          <a:ln w="28575" algn="ctr">
            <a:noFill/>
            <a:miter lim="800000"/>
            <a:headEnd/>
            <a:tailEnd/>
          </a:ln>
          <a:effectLst/>
        </p:spPr>
        <p:txBody>
          <a:bodyPr wrap="square">
            <a:spAutoFit/>
          </a:bodyPr>
          <a:lstStyle/>
          <a:p>
            <a:pPr marL="342900" indent="-342900" algn="l">
              <a:lnSpc>
                <a:spcPct val="70000"/>
              </a:lnSpc>
              <a:spcBef>
                <a:spcPct val="50000"/>
              </a:spcBef>
              <a:buFontTx/>
              <a:buNone/>
            </a:pPr>
            <a:r>
              <a:rPr lang="en-US" sz="2000" b="0" baseline="0" dirty="0">
                <a:solidFill>
                  <a:schemeClr val="bg1"/>
                </a:solidFill>
                <a:latin typeface="Gill Sans MT" panose="020B0502020104020203" pitchFamily="34" charset="0"/>
              </a:rPr>
              <a:t>Ryan Sowa, PE</a:t>
            </a:r>
            <a:endParaRPr lang="en-US" sz="2000" b="0" dirty="0">
              <a:solidFill>
                <a:schemeClr val="bg1"/>
              </a:solidFill>
              <a:latin typeface="Gill Sans MT" panose="020B0502020104020203" pitchFamily="34" charset="0"/>
            </a:endParaRPr>
          </a:p>
          <a:p>
            <a:pPr marL="342900" indent="-342900" algn="l">
              <a:lnSpc>
                <a:spcPct val="70000"/>
              </a:lnSpc>
              <a:spcBef>
                <a:spcPct val="50000"/>
              </a:spcBef>
              <a:buFontTx/>
              <a:buNone/>
            </a:pPr>
            <a:r>
              <a:rPr lang="en-US" sz="1600" baseline="0" dirty="0">
                <a:solidFill>
                  <a:schemeClr val="accent5">
                    <a:lumMod val="40000"/>
                    <a:lumOff val="60000"/>
                  </a:schemeClr>
                </a:solidFill>
                <a:latin typeface="Gill Sans MT" panose="020B0502020104020203" pitchFamily="34" charset="0"/>
              </a:rPr>
              <a:t>Project Engineer of Record, KHA</a:t>
            </a:r>
            <a:endParaRPr lang="en-US" sz="16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169141792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690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1">
                <a:solidFill>
                  <a:schemeClr val="bg1">
                    <a:lumMod val="50000"/>
                  </a:schemeClr>
                </a:solidFill>
                <a:latin typeface="Calibri" pitchFamily="34" charset="0"/>
              </a:defRPr>
            </a:lvl1pPr>
          </a:lstStyle>
          <a:p>
            <a:r>
              <a:rPr lang="en-US" dirty="0"/>
              <a:t>Click to Edit Page Title</a:t>
            </a:r>
          </a:p>
        </p:txBody>
      </p:sp>
      <p:sp>
        <p:nvSpPr>
          <p:cNvPr id="3" name="Content Placeholder 2"/>
          <p:cNvSpPr>
            <a:spLocks noGrp="1"/>
          </p:cNvSpPr>
          <p:nvPr>
            <p:ph idx="1"/>
          </p:nvPr>
        </p:nvSpPr>
        <p:spPr>
          <a:xfrm>
            <a:off x="609600" y="985653"/>
            <a:ext cx="10972800" cy="4975669"/>
          </a:xfrm>
          <a:prstGeom prst="rect">
            <a:avLst/>
          </a:prstGeo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23908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389"/>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950027"/>
            <a:ext cx="10972800" cy="5011295"/>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itles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idx="1"/>
          </p:nvPr>
        </p:nvSpPr>
        <p:spPr>
          <a:xfrm>
            <a:off x="609600" y="1451027"/>
            <a:ext cx="10972800"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 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74639"/>
            <a:ext cx="11389896" cy="674931"/>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3" name="Content Placeholder 2"/>
          <p:cNvSpPr>
            <a:spLocks noGrp="1"/>
          </p:cNvSpPr>
          <p:nvPr>
            <p:ph sz="half" idx="1"/>
          </p:nvPr>
        </p:nvSpPr>
        <p:spPr>
          <a:xfrm>
            <a:off x="609600" y="985737"/>
            <a:ext cx="5384800" cy="497558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984738"/>
            <a:ext cx="5384800" cy="498367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949842"/>
            <a:ext cx="8235287" cy="5018567"/>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855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2 Titles &amp; Content">
    <p:spTree>
      <p:nvGrpSpPr>
        <p:cNvPr id="1" name=""/>
        <p:cNvGrpSpPr/>
        <p:nvPr/>
      </p:nvGrpSpPr>
      <p:grpSpPr>
        <a:xfrm>
          <a:off x="0" y="0"/>
          <a:ext cx="0" cy="0"/>
          <a:chOff x="0" y="0"/>
          <a:chExt cx="0" cy="0"/>
        </a:xfrm>
      </p:grpSpPr>
      <p:sp>
        <p:nvSpPr>
          <p:cNvPr id="8" name="Rectangle 7"/>
          <p:cNvSpPr/>
          <p:nvPr userDrawn="1"/>
        </p:nvSpPr>
        <p:spPr>
          <a:xfrm>
            <a:off x="3551" y="293688"/>
            <a:ext cx="3621024" cy="584993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a:p>
        </p:txBody>
      </p:sp>
      <p:sp>
        <p:nvSpPr>
          <p:cNvPr id="12" name="Picture Placeholder 2"/>
          <p:cNvSpPr>
            <a:spLocks noGrp="1" noChangeAspect="1"/>
          </p:cNvSpPr>
          <p:nvPr>
            <p:ph type="pic" idx="1"/>
          </p:nvPr>
        </p:nvSpPr>
        <p:spPr>
          <a:xfrm>
            <a:off x="-7815" y="293689"/>
            <a:ext cx="3625971" cy="5849938"/>
          </a:xfrm>
          <a:prstGeom prst="rect">
            <a:avLst/>
          </a:prstGeom>
          <a:noFill/>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hasCustomPrompt="1"/>
          </p:nvPr>
        </p:nvSpPr>
        <p:spPr>
          <a:xfrm>
            <a:off x="3750976" y="274638"/>
            <a:ext cx="8248519"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11" name="Content Placeholder 2"/>
          <p:cNvSpPr>
            <a:spLocks noGrp="1"/>
          </p:cNvSpPr>
          <p:nvPr>
            <p:ph idx="10"/>
          </p:nvPr>
        </p:nvSpPr>
        <p:spPr>
          <a:xfrm>
            <a:off x="3759766" y="1451027"/>
            <a:ext cx="8235287" cy="4517382"/>
          </a:xfrm>
          <a:prstGeom prst="rect">
            <a:avLst/>
          </a:prstGeom>
        </p:spPr>
        <p:txBody>
          <a:bodyPr/>
          <a:lstStyle>
            <a:lvl1pPr>
              <a:defRPr>
                <a:solidFill>
                  <a:schemeClr val="tx1">
                    <a:lumMod val="65000"/>
                    <a:lumOff val="35000"/>
                  </a:schemeClr>
                </a:solidFill>
                <a:latin typeface="Gill Sans MT" panose="020B0502020104020203" pitchFamily="34" charset="0"/>
              </a:defRPr>
            </a:lvl1pPr>
            <a:lvl2pPr>
              <a:defRPr>
                <a:solidFill>
                  <a:schemeClr val="tx1">
                    <a:lumMod val="65000"/>
                    <a:lumOff val="35000"/>
                  </a:schemeClr>
                </a:solidFill>
                <a:latin typeface="Gill Sans MT" panose="020B0502020104020203" pitchFamily="34" charset="0"/>
              </a:defRPr>
            </a:lvl2pPr>
            <a:lvl3pPr>
              <a:defRPr>
                <a:solidFill>
                  <a:schemeClr val="tx1">
                    <a:lumMod val="65000"/>
                    <a:lumOff val="35000"/>
                  </a:schemeClr>
                </a:solidFill>
                <a:latin typeface="Gill Sans MT" panose="020B0502020104020203" pitchFamily="34" charset="0"/>
              </a:defRPr>
            </a:lvl3pPr>
            <a:lvl4pPr>
              <a:defRPr>
                <a:solidFill>
                  <a:schemeClr val="tx1">
                    <a:lumMod val="65000"/>
                    <a:lumOff val="35000"/>
                  </a:schemeClr>
                </a:solidFill>
                <a:latin typeface="Gill Sans MT" panose="020B0502020104020203" pitchFamily="34" charset="0"/>
              </a:defRPr>
            </a:lvl4pPr>
            <a:lvl5pPr>
              <a:defRPr>
                <a:solidFill>
                  <a:schemeClr val="tx1">
                    <a:lumMod val="65000"/>
                    <a:lumOff val="35000"/>
                  </a:schemeClr>
                </a:solidFill>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ubtitle 2"/>
          <p:cNvSpPr>
            <a:spLocks noGrp="1"/>
          </p:cNvSpPr>
          <p:nvPr>
            <p:ph type="subTitle" idx="13" hasCustomPrompt="1"/>
          </p:nvPr>
        </p:nvSpPr>
        <p:spPr>
          <a:xfrm>
            <a:off x="3749752" y="977705"/>
            <a:ext cx="8245301"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Titles,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51027"/>
            <a:ext cx="5384800" cy="4510295"/>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1028"/>
            <a:ext cx="5384800" cy="4517382"/>
          </a:xfrm>
          <a:prstGeom prst="rect">
            <a:avLst/>
          </a:prstGeom>
        </p:spPr>
        <p:txBody>
          <a:bodyPr/>
          <a:lstStyle>
            <a:lvl1pPr>
              <a:defRPr sz="2800">
                <a:solidFill>
                  <a:schemeClr val="tx1">
                    <a:lumMod val="65000"/>
                    <a:lumOff val="35000"/>
                  </a:schemeClr>
                </a:solidFill>
                <a:latin typeface="Gill Sans MT" panose="020B0502020104020203" pitchFamily="34" charset="0"/>
              </a:defRPr>
            </a:lvl1pPr>
            <a:lvl2pPr>
              <a:defRPr sz="2400">
                <a:solidFill>
                  <a:schemeClr val="tx1">
                    <a:lumMod val="65000"/>
                    <a:lumOff val="35000"/>
                  </a:schemeClr>
                </a:solidFill>
                <a:latin typeface="Gill Sans MT" panose="020B0502020104020203" pitchFamily="34" charset="0"/>
              </a:defRPr>
            </a:lvl2pPr>
            <a:lvl3pPr>
              <a:defRPr sz="2000">
                <a:solidFill>
                  <a:schemeClr val="tx1">
                    <a:lumMod val="65000"/>
                    <a:lumOff val="35000"/>
                  </a:schemeClr>
                </a:solidFill>
                <a:latin typeface="Gill Sans MT" panose="020B0502020104020203" pitchFamily="34" charset="0"/>
              </a:defRPr>
            </a:lvl3pPr>
            <a:lvl4pPr>
              <a:defRPr sz="1800">
                <a:solidFill>
                  <a:schemeClr val="tx1">
                    <a:lumMod val="65000"/>
                    <a:lumOff val="35000"/>
                  </a:schemeClr>
                </a:solidFill>
                <a:latin typeface="Gill Sans MT" panose="020B0502020104020203" pitchFamily="34" charset="0"/>
              </a:defRPr>
            </a:lvl4pPr>
            <a:lvl5pPr>
              <a:defRPr sz="1800">
                <a:solidFill>
                  <a:schemeClr val="tx1">
                    <a:lumMod val="65000"/>
                    <a:lumOff val="35000"/>
                  </a:schemeClr>
                </a:solidFill>
                <a:latin typeface="Gill Sans MT" panose="020B0502020104020203"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
        <p:nvSpPr>
          <p:cNvPr id="7" name="Subtitle 2"/>
          <p:cNvSpPr>
            <a:spLocks noGrp="1"/>
          </p:cNvSpPr>
          <p:nvPr>
            <p:ph type="subTitle" idx="13" hasCustomPrompt="1"/>
          </p:nvPr>
        </p:nvSpPr>
        <p:spPr>
          <a:xfrm>
            <a:off x="609600" y="977705"/>
            <a:ext cx="11385453" cy="445459"/>
          </a:xfrm>
          <a:prstGeom prst="rect">
            <a:avLst/>
          </a:prstGeom>
        </p:spPr>
        <p:txBody>
          <a:bodyPr>
            <a:normAutofit/>
          </a:bodyPr>
          <a:lstStyle>
            <a:lvl1pPr marL="0" indent="0" algn="l">
              <a:buNone/>
              <a:defRPr sz="2400" b="0">
                <a:solidFill>
                  <a:schemeClr val="accent5">
                    <a:lumMod val="75000"/>
                  </a:schemeClr>
                </a:solidFill>
                <a:latin typeface="Gill Sans MT" panose="020B05020201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subtitle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012599"/>
            <a:ext cx="5386917"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609600" y="1652362"/>
            <a:ext cx="5386917"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012599"/>
            <a:ext cx="5389033" cy="639762"/>
          </a:xfrm>
          <a:prstGeom prst="rect">
            <a:avLst/>
          </a:prstGeom>
        </p:spPr>
        <p:txBody>
          <a:bodyPr anchor="b"/>
          <a:lstStyle>
            <a:lvl1pPr marL="0" indent="0">
              <a:buNone/>
              <a:defRPr sz="2400" b="0">
                <a:solidFill>
                  <a:schemeClr val="accent5">
                    <a:lumMod val="75000"/>
                  </a:schemeClr>
                </a:solidFill>
                <a:latin typeface="Gill Sans MT" panose="020B05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6" name="Content Placeholder 5"/>
          <p:cNvSpPr>
            <a:spLocks noGrp="1"/>
          </p:cNvSpPr>
          <p:nvPr>
            <p:ph sz="quarter" idx="4"/>
          </p:nvPr>
        </p:nvSpPr>
        <p:spPr>
          <a:xfrm>
            <a:off x="6193368" y="1652362"/>
            <a:ext cx="5389033" cy="4285301"/>
          </a:xfrm>
          <a:prstGeom prst="rect">
            <a:avLst/>
          </a:prstGeom>
        </p:spPr>
        <p:txBody>
          <a:bodyPr/>
          <a:lstStyle>
            <a:lvl1pPr>
              <a:defRPr sz="2400">
                <a:solidFill>
                  <a:schemeClr val="tx1">
                    <a:lumMod val="65000"/>
                    <a:lumOff val="35000"/>
                  </a:schemeClr>
                </a:solidFill>
                <a:latin typeface="Gill Sans MT" panose="020B0502020104020203" pitchFamily="34" charset="0"/>
              </a:defRPr>
            </a:lvl1pPr>
            <a:lvl2pPr>
              <a:defRPr sz="2000">
                <a:solidFill>
                  <a:schemeClr val="tx1">
                    <a:lumMod val="65000"/>
                    <a:lumOff val="35000"/>
                  </a:schemeClr>
                </a:solidFill>
                <a:latin typeface="Gill Sans MT" panose="020B0502020104020203" pitchFamily="34" charset="0"/>
              </a:defRPr>
            </a:lvl2pPr>
            <a:lvl3pPr>
              <a:defRPr sz="1800">
                <a:solidFill>
                  <a:schemeClr val="tx1">
                    <a:lumMod val="65000"/>
                    <a:lumOff val="35000"/>
                  </a:schemeClr>
                </a:solidFill>
                <a:latin typeface="Gill Sans MT" panose="020B0502020104020203" pitchFamily="34" charset="0"/>
              </a:defRPr>
            </a:lvl3pPr>
            <a:lvl4pPr>
              <a:defRPr sz="1600">
                <a:solidFill>
                  <a:schemeClr val="tx1">
                    <a:lumMod val="65000"/>
                    <a:lumOff val="35000"/>
                  </a:schemeClr>
                </a:solidFill>
                <a:latin typeface="Gill Sans MT" panose="020B0502020104020203" pitchFamily="34" charset="0"/>
              </a:defRPr>
            </a:lvl4pPr>
            <a:lvl5pPr>
              <a:defRPr sz="1600">
                <a:solidFill>
                  <a:schemeClr val="tx1">
                    <a:lumMod val="65000"/>
                    <a:lumOff val="35000"/>
                  </a:schemeClr>
                </a:solidFill>
                <a:latin typeface="Gill Sans MT" panose="020B0502020104020203" pitchFamily="34" charset="0"/>
              </a:defRPr>
            </a:lvl5pPr>
            <a:lvl6pPr>
              <a:defRPr sz="1600"/>
            </a:lvl6pPr>
            <a:lvl7pPr>
              <a:defRPr sz="1600"/>
            </a:lvl7pPr>
            <a:lvl8pPr>
              <a:defRPr sz="1600"/>
            </a:lvl8pPr>
            <a:lvl9pPr>
              <a:defRPr sz="1600"/>
            </a:lvl9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p:cNvSpPr>
            <a:spLocks noGrp="1"/>
          </p:cNvSpPr>
          <p:nvPr>
            <p:ph type="title" hasCustomPrompt="1"/>
          </p:nvPr>
        </p:nvSpPr>
        <p:spPr>
          <a:xfrm>
            <a:off x="609599" y="274638"/>
            <a:ext cx="11389896" cy="675204"/>
          </a:xfrm>
          <a:prstGeom prst="rect">
            <a:avLst/>
          </a:prstGeom>
        </p:spPr>
        <p:txBody>
          <a:bodyPr/>
          <a:lstStyle>
            <a:lvl1pPr>
              <a:defRPr b="0">
                <a:solidFill>
                  <a:schemeClr val="bg1">
                    <a:lumMod val="50000"/>
                  </a:schemeClr>
                </a:solidFill>
                <a:latin typeface="Gill Sans MT" panose="020B0502020104020203" pitchFamily="34" charset="0"/>
              </a:defRPr>
            </a:lvl1pPr>
          </a:lstStyle>
          <a:p>
            <a:r>
              <a:rPr lang="en-US" dirty="0"/>
              <a:t>Click to Edit Page Title</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image" Target="../media/image7.emf"/><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6.emf"/><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emf"/><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433660349"/>
      </p:ext>
    </p:extLst>
  </p:cSld>
  <p:clrMap bg1="lt1" tx1="dk1" bg2="lt2" tx2="dk2" accent1="accent1" accent2="accent2" accent3="accent3" accent4="accent4" accent5="accent5" accent6="accent6" hlink="hlink" folHlink="folHlink"/>
  <p:sldLayoutIdLst>
    <p:sldLayoutId id="2147483710" r:id="rId1"/>
    <p:sldLayoutId id="2147483711" r:id="rId2"/>
  </p:sldLayoutIdLst>
  <p:timing>
    <p:tnLst>
      <p:par>
        <p:cTn id="1" dur="indefinite" restart="never" nodeType="tmRoot"/>
      </p:par>
    </p:tnLst>
  </p:timing>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2" y="-44553"/>
            <a:ext cx="12191998" cy="455845"/>
          </a:xfrm>
          <a:prstGeom prst="rect">
            <a:avLst/>
          </a:prstGeom>
        </p:spPr>
      </p:pic>
      <p:pic>
        <p:nvPicPr>
          <p:cNvPr id="7" name="Picture 6"/>
          <p:cNvPicPr>
            <a:picLocks noChangeAspect="1"/>
          </p:cNvPicPr>
          <p:nvPr userDrawn="1"/>
        </p:nvPicPr>
        <p:blipFill rotWithShape="1">
          <a:blip r:embed="rId14" cstate="email">
            <a:extLst>
              <a:ext uri="{28A0092B-C50C-407E-A947-70E740481C1C}">
                <a14:useLocalDpi xmlns:a14="http://schemas.microsoft.com/office/drawing/2010/main" val="0"/>
              </a:ext>
            </a:extLst>
          </a:blip>
          <a:srcRect t="6190" r="3391" b="43509"/>
          <a:stretch/>
        </p:blipFill>
        <p:spPr>
          <a:xfrm>
            <a:off x="0" y="6071908"/>
            <a:ext cx="12192000" cy="786092"/>
          </a:xfrm>
          <a:prstGeom prst="rect">
            <a:avLst/>
          </a:prstGeom>
        </p:spPr>
      </p:pic>
      <p:sp>
        <p:nvSpPr>
          <p:cNvPr id="13" name="Date Placeholder 3"/>
          <p:cNvSpPr txBox="1">
            <a:spLocks/>
          </p:cNvSpPr>
          <p:nvPr/>
        </p:nvSpPr>
        <p:spPr>
          <a:xfrm>
            <a:off x="4257" y="47186"/>
            <a:ext cx="1500693" cy="237325"/>
          </a:xfrm>
          <a:prstGeom prst="rect">
            <a:avLst/>
          </a:prstGeom>
        </p:spPr>
        <p:txBody>
          <a:bodyPr vert="horz" lIns="91440" tIns="45720" rIns="91440" bIns="45720" rtlCol="0" anchor="ctr"/>
          <a:lstStyle>
            <a:lvl1pPr algn="r">
              <a:defRPr sz="1800">
                <a:solidFill>
                  <a:schemeClr val="bg1"/>
                </a:solidFill>
                <a:latin typeface="Arial" pitchFamily="34" charset="0"/>
                <a:cs typeface="Arial" pitchFamily="34" charset="0"/>
              </a:defRPr>
            </a:lvl1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0" noProof="0" dirty="0" smtClean="0">
                <a:effectLst>
                  <a:outerShdw blurRad="50800" dist="38100" dir="2700000" algn="tl" rotWithShape="0">
                    <a:prstClr val="black">
                      <a:alpha val="40000"/>
                    </a:prstClr>
                  </a:outerShdw>
                </a:effectLst>
                <a:latin typeface="Gill Sans MT" panose="020B0502020104020203" pitchFamily="34" charset="0"/>
              </a:rPr>
              <a:t>May 18, 2020</a:t>
            </a:r>
            <a:endParaRPr lang="en-US" sz="1200" b="0" noProof="0" dirty="0">
              <a:effectLst>
                <a:outerShdw blurRad="50800" dist="38100" dir="2700000" algn="tl" rotWithShape="0">
                  <a:prstClr val="black">
                    <a:alpha val="40000"/>
                  </a:prstClr>
                </a:outerShdw>
              </a:effectLst>
              <a:latin typeface="Gill Sans MT" panose="020B0502020104020203" pitchFamily="34" charset="0"/>
            </a:endParaRPr>
          </a:p>
        </p:txBody>
      </p:sp>
      <p:sp>
        <p:nvSpPr>
          <p:cNvPr id="17" name="Rectangle 10"/>
          <p:cNvSpPr>
            <a:spLocks noChangeArrowheads="1"/>
          </p:cNvSpPr>
          <p:nvPr/>
        </p:nvSpPr>
        <p:spPr bwMode="auto">
          <a:xfrm>
            <a:off x="10372725" y="47186"/>
            <a:ext cx="1800225" cy="237325"/>
          </a:xfrm>
          <a:prstGeom prst="rect">
            <a:avLst/>
          </a:prstGeom>
          <a:noFill/>
          <a:ln w="9525">
            <a:noFill/>
            <a:miter lim="800000"/>
            <a:headEnd/>
            <a:tailEnd/>
          </a:ln>
          <a:effectLst/>
        </p:spPr>
        <p:txBody>
          <a:bodyPr anchor="ctr"/>
          <a:lstStyle/>
          <a:p>
            <a:pPr algn="ctr">
              <a:spcBef>
                <a:spcPct val="0"/>
              </a:spcBef>
              <a:buFontTx/>
              <a:buNone/>
            </a:pPr>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Page </a:t>
            </a:r>
            <a:fld id="{F31E7ECC-B9C9-4914-948A-880332F23CFE}" type="slidenum">
              <a:rPr lang="en-US" sz="1200" b="0" smtClean="0">
                <a:solidFill>
                  <a:schemeClr val="bg1"/>
                </a:solidFill>
                <a:effectLst>
                  <a:outerShdw blurRad="50800" dist="38100" dir="2700000" algn="tl" rotWithShape="0">
                    <a:prstClr val="black">
                      <a:alpha val="40000"/>
                    </a:prstClr>
                  </a:outerShdw>
                </a:effectLst>
                <a:latin typeface="Gill Sans MT" panose="020B0502020104020203" pitchFamily="34" charset="0"/>
              </a:rPr>
              <a:pPr algn="ctr">
                <a:spcBef>
                  <a:spcPct val="0"/>
                </a:spcBef>
                <a:buFontTx/>
                <a:buNone/>
              </a:pPr>
              <a:t>‹#›</a:t>
            </a:fld>
            <a:r>
              <a:rPr lang="en-US" sz="1200" b="0" dirty="0">
                <a:solidFill>
                  <a:schemeClr val="bg1"/>
                </a:solidFill>
                <a:effectLst>
                  <a:outerShdw blurRad="50800" dist="38100" dir="2700000" algn="tl" rotWithShape="0">
                    <a:prstClr val="black">
                      <a:alpha val="40000"/>
                    </a:prstClr>
                  </a:outerShdw>
                </a:effectLst>
                <a:latin typeface="Gill Sans MT" panose="020B0502020104020203" pitchFamily="34" charset="0"/>
              </a:rPr>
              <a:t> </a:t>
            </a:r>
          </a:p>
        </p:txBody>
      </p:sp>
      <p:sp>
        <p:nvSpPr>
          <p:cNvPr id="18" name="Text Box 18"/>
          <p:cNvSpPr txBox="1">
            <a:spLocks noChangeArrowheads="1"/>
          </p:cNvSpPr>
          <p:nvPr userDrawn="1"/>
        </p:nvSpPr>
        <p:spPr bwMode="auto">
          <a:xfrm>
            <a:off x="208903" y="6219099"/>
            <a:ext cx="8896997" cy="461665"/>
          </a:xfrm>
          <a:prstGeom prst="rect">
            <a:avLst/>
          </a:prstGeom>
          <a:noFill/>
          <a:ln w="9525">
            <a:noFill/>
            <a:miter lim="800000"/>
            <a:headEnd/>
            <a:tailEnd/>
          </a:ln>
          <a:effectLst/>
        </p:spPr>
        <p:txBody>
          <a:bodyPr wrap="square">
            <a:spAutoFit/>
          </a:bodyPr>
          <a:lstStyle/>
          <a:p>
            <a:pPr algn="l">
              <a:spcBef>
                <a:spcPct val="50000"/>
              </a:spcBef>
              <a:buFontTx/>
              <a:buNone/>
            </a:pPr>
            <a:r>
              <a:rPr lang="en-US" sz="2400" b="0" dirty="0" smtClean="0">
                <a:solidFill>
                  <a:schemeClr val="bg1"/>
                </a:solidFill>
                <a:effectLst>
                  <a:outerShdw blurRad="127000" dist="63500" dir="2700000" algn="t" rotWithShape="0">
                    <a:schemeClr val="tx1"/>
                  </a:outerShdw>
                </a:effectLst>
                <a:latin typeface="Gill Sans MT" panose="020B0502020104020203" pitchFamily="34" charset="0"/>
              </a:rPr>
              <a:t>E-16 </a:t>
            </a:r>
            <a:r>
              <a:rPr lang="en-US" sz="2400" b="0" dirty="0">
                <a:solidFill>
                  <a:schemeClr val="bg1"/>
                </a:solidFill>
                <a:effectLst>
                  <a:outerShdw blurRad="127000" dist="63500" dir="2700000" algn="t" rotWithShape="0">
                    <a:schemeClr val="tx1"/>
                  </a:outerShdw>
                </a:effectLst>
                <a:latin typeface="Gill Sans MT" panose="020B0502020104020203" pitchFamily="34" charset="0"/>
              </a:rPr>
              <a:t>– Pre-Proposal Meeting</a:t>
            </a:r>
          </a:p>
        </p:txBody>
      </p:sp>
      <p:sp>
        <p:nvSpPr>
          <p:cNvPr id="5" name="Oval 4"/>
          <p:cNvSpPr/>
          <p:nvPr userDrawn="1"/>
        </p:nvSpPr>
        <p:spPr>
          <a:xfrm>
            <a:off x="9822305" y="5934075"/>
            <a:ext cx="2160145" cy="923925"/>
          </a:xfrm>
          <a:prstGeom prst="ellipse">
            <a:avLst/>
          </a:prstGeom>
          <a:solidFill>
            <a:schemeClr val="tx1">
              <a:alpha val="45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userDrawn="1"/>
        </p:nvGrpSpPr>
        <p:grpSpPr>
          <a:xfrm>
            <a:off x="4570589" y="77002"/>
            <a:ext cx="2812701" cy="197644"/>
            <a:chOff x="4562271" y="316896"/>
            <a:chExt cx="2812701" cy="197644"/>
          </a:xfrm>
        </p:grpSpPr>
        <p:pic>
          <p:nvPicPr>
            <p:cNvPr id="23" name="Picture 22"/>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39904" r="7356" b="23059"/>
            <a:stretch/>
          </p:blipFill>
          <p:spPr>
            <a:xfrm>
              <a:off x="5991466" y="316896"/>
              <a:ext cx="1383506" cy="197644"/>
            </a:xfrm>
            <a:prstGeom prst="rect">
              <a:avLst/>
            </a:prstGeom>
            <a:ln>
              <a:noFill/>
            </a:ln>
            <a:effectLst>
              <a:outerShdw blurRad="38100" dist="25400" dir="2700000" algn="tl" rotWithShape="0">
                <a:srgbClr val="333333">
                  <a:alpha val="70000"/>
                </a:srgbClr>
              </a:outerShdw>
            </a:effectLst>
          </p:spPr>
        </p:pic>
        <p:pic>
          <p:nvPicPr>
            <p:cNvPr id="24" name="Picture 23"/>
            <p:cNvPicPr>
              <a:picLocks noChangeAspect="1"/>
            </p:cNvPicPr>
            <p:nvPr userDrawn="1"/>
          </p:nvPicPr>
          <p:blipFill rotWithShape="1">
            <a:blip r:embed="rId15" cstate="print">
              <a:extLst>
                <a:ext uri="{28A0092B-C50C-407E-A947-70E740481C1C}">
                  <a14:useLocalDpi xmlns:a14="http://schemas.microsoft.com/office/drawing/2010/main" val="0"/>
                </a:ext>
              </a:extLst>
            </a:blip>
            <a:srcRect l="5416" t="23391" r="34958" b="62330"/>
            <a:stretch/>
          </p:blipFill>
          <p:spPr>
            <a:xfrm>
              <a:off x="4562271" y="356131"/>
              <a:ext cx="1429195" cy="115155"/>
            </a:xfrm>
            <a:prstGeom prst="rect">
              <a:avLst/>
            </a:prstGeom>
            <a:ln>
              <a:noFill/>
            </a:ln>
            <a:effectLst>
              <a:outerShdw blurRad="38100" dist="25400" dir="2700000" algn="tl" rotWithShape="0">
                <a:srgbClr val="333333"/>
              </a:outerShdw>
            </a:effectLst>
          </p:spPr>
        </p:pic>
      </p:grpSp>
      <p:pic>
        <p:nvPicPr>
          <p:cNvPr id="2" name="Picture 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623481" y="6166362"/>
            <a:ext cx="1141855" cy="644332"/>
          </a:xfrm>
          <a:prstGeom prst="rect">
            <a:avLst/>
          </a:prstGeom>
          <a:effectLst>
            <a:outerShdw blurRad="76200" dist="25400" dir="2700000" algn="ctr" rotWithShape="0">
              <a:schemeClr val="tx1">
                <a:alpha val="70000"/>
              </a:schemeClr>
            </a:outerShdw>
          </a:effectLst>
        </p:spPr>
      </p:pic>
    </p:spTree>
  </p:cSld>
  <p:clrMap bg1="lt1" tx1="dk1" bg2="lt2" tx2="dk2" accent1="accent1" accent2="accent2" accent3="accent3" accent4="accent4" accent5="accent5" accent6="accent6" hlink="hlink" folHlink="folHlink"/>
  <p:sldLayoutIdLst>
    <p:sldLayoutId id="2147483684" r:id="rId1"/>
    <p:sldLayoutId id="2147483702" r:id="rId2"/>
    <p:sldLayoutId id="2147483686" r:id="rId3"/>
    <p:sldLayoutId id="2147483705" r:id="rId4"/>
    <p:sldLayoutId id="2147483704" r:id="rId5"/>
    <p:sldLayoutId id="2147483703"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p:txStyles>
    <p:titleStyle>
      <a:lvl1pPr algn="l" defTabSz="914400" rtl="0" eaLnBrk="1" latinLnBrk="0" hangingPunct="1">
        <a:spcBef>
          <a:spcPct val="0"/>
        </a:spcBef>
        <a:buNone/>
        <a:defRPr sz="4000" kern="1200" baseline="0">
          <a:solidFill>
            <a:srgbClr val="000099"/>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val="0"/>
              </a:ext>
            </a:extLst>
          </a:blip>
          <a:srcRect t="6191" r="3391" b="844"/>
          <a:stretch/>
        </p:blipFill>
        <p:spPr>
          <a:xfrm>
            <a:off x="0" y="5405158"/>
            <a:ext cx="12192000" cy="1452842"/>
          </a:xfrm>
          <a:prstGeom prst="rect">
            <a:avLst/>
          </a:prstGeom>
        </p:spPr>
      </p:pic>
      <p:pic>
        <p:nvPicPr>
          <p:cNvPr id="9" name="Picture 8" descr="Waterful-logo-white.png"/>
          <p:cNvPicPr>
            <a:picLocks noChangeAspect="1"/>
          </p:cNvPicPr>
          <p:nvPr userDrawn="1"/>
        </p:nvPicPr>
        <p:blipFill rotWithShape="1">
          <a:blip r:embed="rId6" cstate="email">
            <a:extLst>
              <a:ext uri="{28A0092B-C50C-407E-A947-70E740481C1C}">
                <a14:useLocalDpi xmlns:a14="http://schemas.microsoft.com/office/drawing/2010/main" val="0"/>
              </a:ext>
            </a:extLst>
          </a:blip>
          <a:srcRect l="29871"/>
          <a:stretch/>
        </p:blipFill>
        <p:spPr>
          <a:xfrm>
            <a:off x="460597" y="5838205"/>
            <a:ext cx="2926905" cy="684079"/>
          </a:xfrm>
          <a:prstGeom prst="rect">
            <a:avLst/>
          </a:prstGeom>
        </p:spPr>
      </p:pic>
      <p:pic>
        <p:nvPicPr>
          <p:cNvPr id="5" name="Picture 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135952" y="2528814"/>
            <a:ext cx="3445218" cy="1944087"/>
          </a:xfrm>
          <a:prstGeom prst="rect">
            <a:avLst/>
          </a:prstGeom>
          <a:effectLst>
            <a:outerShdw blurRad="355600" algn="tl" rotWithShape="0">
              <a:schemeClr val="bg1">
                <a:alpha val="65000"/>
              </a:schemeClr>
            </a:outerShdw>
          </a:effectLst>
        </p:spPr>
      </p:pic>
    </p:spTree>
    <p:extLst>
      <p:ext uri="{BB962C8B-B14F-4D97-AF65-F5344CB8AC3E}">
        <p14:creationId xmlns:p14="http://schemas.microsoft.com/office/powerpoint/2010/main" val="369569166"/>
      </p:ext>
    </p:extLst>
  </p:cSld>
  <p:clrMap bg1="lt1" tx1="dk1" bg2="lt2" tx2="dk2" accent1="accent1" accent2="accent2" accent3="accent3" accent4="accent4" accent5="accent5" accent6="accent6" hlink="hlink" folHlink="folHlink"/>
  <p:sldLayoutIdLst>
    <p:sldLayoutId id="2147483707" r:id="rId1"/>
    <p:sldLayoutId id="2147483708" r:id="rId2"/>
  </p:sldLayoutIdLst>
  <p:timing>
    <p:tnLst>
      <p:par>
        <p:cTn id="1" dur="indefinite" restart="never" nodeType="tmRoot"/>
      </p:par>
    </p:tnLst>
  </p:timing>
  <p:hf hdr="0" ftr="0"/>
  <p:txStyles>
    <p:titleStyle>
      <a:lvl1pPr algn="r" defTabSz="914400" rtl="0" eaLnBrk="1" latinLnBrk="0" hangingPunct="1">
        <a:spcBef>
          <a:spcPct val="0"/>
        </a:spcBef>
        <a:buNone/>
        <a:defRPr sz="4000" kern="1200" baseline="0">
          <a:solidFill>
            <a:schemeClr val="bg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Marisol.Robles@saws.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saws.smwbe.com/" TargetMode="External"/><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saws.or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mailto:constworkreq@saws.org"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A2844F-B30B-4B42-9EC3-2202E170C738}"/>
              </a:ext>
            </a:extLst>
          </p:cNvPr>
          <p:cNvSpPr>
            <a:spLocks noGrp="1"/>
          </p:cNvSpPr>
          <p:nvPr>
            <p:ph type="title"/>
          </p:nvPr>
        </p:nvSpPr>
        <p:spPr/>
        <p:txBody>
          <a:bodyPr/>
          <a:lstStyle/>
          <a:p>
            <a:pPr algn="ctr"/>
            <a:r>
              <a:rPr lang="en-US" sz="3600" b="0" dirty="0" smtClean="0">
                <a:solidFill>
                  <a:schemeClr val="bg1"/>
                </a:solidFill>
                <a:latin typeface="Gill Sans MT" panose="020B0502020104020203" pitchFamily="34" charset="0"/>
              </a:rPr>
              <a:t>E-16 </a:t>
            </a:r>
            <a:r>
              <a:rPr lang="en-US" sz="3600" b="0" dirty="0" err="1" smtClean="0">
                <a:solidFill>
                  <a:schemeClr val="bg1"/>
                </a:solidFill>
                <a:latin typeface="Gill Sans MT" panose="020B0502020104020203" pitchFamily="34" charset="0"/>
              </a:rPr>
              <a:t>Wurzbach</a:t>
            </a:r>
            <a:r>
              <a:rPr lang="en-US" sz="3600" b="0" dirty="0" smtClean="0">
                <a:solidFill>
                  <a:schemeClr val="bg1"/>
                </a:solidFill>
                <a:latin typeface="Gill Sans MT" panose="020B0502020104020203" pitchFamily="34" charset="0"/>
              </a:rPr>
              <a:t> </a:t>
            </a:r>
            <a:r>
              <a:rPr lang="en-US" sz="3600" b="0" dirty="0">
                <a:solidFill>
                  <a:schemeClr val="bg1"/>
                </a:solidFill>
                <a:latin typeface="Gill Sans MT" panose="020B0502020104020203" pitchFamily="34" charset="0"/>
              </a:rPr>
              <a:t>Parkway Sewer at Highway 281</a:t>
            </a:r>
          </a:p>
        </p:txBody>
      </p:sp>
      <p:sp>
        <p:nvSpPr>
          <p:cNvPr id="3" name="Content Placeholder 2">
            <a:extLst>
              <a:ext uri="{FF2B5EF4-FFF2-40B4-BE49-F238E27FC236}">
                <a16:creationId xmlns:a16="http://schemas.microsoft.com/office/drawing/2014/main" xmlns="" id="{0A3509DF-79BE-439E-BDD2-63E18A3B3CDE}"/>
              </a:ext>
            </a:extLst>
          </p:cNvPr>
          <p:cNvSpPr>
            <a:spLocks noGrp="1"/>
          </p:cNvSpPr>
          <p:nvPr>
            <p:ph idx="1"/>
          </p:nvPr>
        </p:nvSpPr>
        <p:spPr>
          <a:xfrm>
            <a:off x="309725" y="1256252"/>
            <a:ext cx="10174941" cy="4670404"/>
          </a:xfrm>
        </p:spPr>
        <p:txBody>
          <a:bodyPr/>
          <a:lstStyle/>
          <a:p>
            <a:pPr marL="0" indent="0">
              <a:buNone/>
            </a:pPr>
            <a:r>
              <a:rPr lang="en-US" sz="2000" dirty="0">
                <a:solidFill>
                  <a:schemeClr val="bg1"/>
                </a:solidFill>
                <a:latin typeface="Gill Sans MT" panose="020B0502020104020203" pitchFamily="34" charset="0"/>
              </a:rPr>
              <a:t>Patrick O’Connor, PE</a:t>
            </a:r>
          </a:p>
          <a:p>
            <a:pPr marL="0" indent="0">
              <a:buNone/>
            </a:pPr>
            <a:r>
              <a:rPr lang="en-US" sz="1600" dirty="0">
                <a:solidFill>
                  <a:schemeClr val="bg1">
                    <a:lumMod val="85000"/>
                  </a:schemeClr>
                </a:solidFill>
                <a:latin typeface="Gill Sans MT" panose="020B0502020104020203" pitchFamily="34" charset="0"/>
              </a:rPr>
              <a:t>Project Engineer, SAWS</a:t>
            </a:r>
          </a:p>
          <a:p>
            <a:pPr marL="0" indent="0">
              <a:buNone/>
            </a:pPr>
            <a:r>
              <a:rPr lang="en-US" sz="2000" dirty="0">
                <a:solidFill>
                  <a:schemeClr val="bg1"/>
                </a:solidFill>
                <a:latin typeface="Gill Sans MT" panose="020B0502020104020203" pitchFamily="34" charset="0"/>
              </a:rPr>
              <a:t>Roxanne L. Lockhart</a:t>
            </a:r>
            <a:endParaRPr lang="en-US" sz="2000" dirty="0">
              <a:solidFill>
                <a:schemeClr val="bg1">
                  <a:lumMod val="85000"/>
                </a:schemeClr>
              </a:solidFill>
              <a:latin typeface="Gill Sans MT" panose="020B0502020104020203" pitchFamily="34" charset="0"/>
            </a:endParaRPr>
          </a:p>
          <a:p>
            <a:pPr marL="0" indent="0">
              <a:buNone/>
            </a:pPr>
            <a:r>
              <a:rPr lang="en-US" sz="1800" dirty="0">
                <a:solidFill>
                  <a:schemeClr val="bg1">
                    <a:lumMod val="85000"/>
                  </a:schemeClr>
                </a:solidFill>
                <a:latin typeface="Gill Sans MT" panose="020B0502020104020203" pitchFamily="34" charset="0"/>
              </a:rPr>
              <a:t>Contract Administrator, SAWS</a:t>
            </a:r>
          </a:p>
          <a:p>
            <a:pPr marL="0" indent="0">
              <a:buNone/>
            </a:pPr>
            <a:r>
              <a:rPr lang="en-US" sz="2000" dirty="0">
                <a:solidFill>
                  <a:schemeClr val="bg1"/>
                </a:solidFill>
                <a:latin typeface="Gill Sans MT" panose="020B0502020104020203" pitchFamily="34" charset="0"/>
              </a:rPr>
              <a:t>Marisol V. Robles</a:t>
            </a:r>
            <a:endParaRPr lang="en-US" sz="2000" dirty="0">
              <a:solidFill>
                <a:schemeClr val="bg1">
                  <a:lumMod val="85000"/>
                </a:schemeClr>
              </a:solidFill>
              <a:latin typeface="Gill Sans MT" panose="020B0502020104020203" pitchFamily="34" charset="0"/>
            </a:endParaRPr>
          </a:p>
          <a:p>
            <a:pPr marL="0" indent="0">
              <a:buNone/>
            </a:pPr>
            <a:r>
              <a:rPr lang="en-US" sz="1600" dirty="0">
                <a:solidFill>
                  <a:schemeClr val="bg1">
                    <a:lumMod val="85000"/>
                  </a:schemeClr>
                </a:solidFill>
                <a:latin typeface="Gill Sans MT" panose="020B0502020104020203" pitchFamily="34" charset="0"/>
              </a:rPr>
              <a:t>SMWVP Program Manager, SAWS</a:t>
            </a:r>
          </a:p>
          <a:p>
            <a:pPr marL="0" indent="0">
              <a:buNone/>
            </a:pPr>
            <a:r>
              <a:rPr lang="en-US" sz="2000" dirty="0">
                <a:solidFill>
                  <a:schemeClr val="bg1"/>
                </a:solidFill>
                <a:latin typeface="Gill Sans MT" panose="020B0502020104020203" pitchFamily="34" charset="0"/>
              </a:rPr>
              <a:t>Mario Valdez, PE</a:t>
            </a:r>
          </a:p>
          <a:p>
            <a:pPr marL="0" indent="0">
              <a:buNone/>
            </a:pPr>
            <a:r>
              <a:rPr lang="en-US" sz="1600" dirty="0">
                <a:solidFill>
                  <a:schemeClr val="bg1">
                    <a:lumMod val="85000"/>
                  </a:schemeClr>
                </a:solidFill>
                <a:latin typeface="Gill Sans MT" panose="020B0502020104020203" pitchFamily="34" charset="0"/>
              </a:rPr>
              <a:t>Project Engineer of Record, KHA</a:t>
            </a:r>
          </a:p>
          <a:p>
            <a:pPr marL="0" indent="0">
              <a:buNone/>
            </a:pPr>
            <a:r>
              <a:rPr lang="en-US" sz="2000" dirty="0">
                <a:solidFill>
                  <a:schemeClr val="bg1"/>
                </a:solidFill>
                <a:latin typeface="Gill Sans MT" panose="020B0502020104020203" pitchFamily="34" charset="0"/>
              </a:rPr>
              <a:t>Jeff Farnsworth, PE</a:t>
            </a:r>
          </a:p>
          <a:p>
            <a:pPr marL="0" indent="0">
              <a:buNone/>
            </a:pPr>
            <a:r>
              <a:rPr lang="en-US" sz="1600" dirty="0">
                <a:solidFill>
                  <a:schemeClr val="bg1">
                    <a:lumMod val="85000"/>
                  </a:schemeClr>
                </a:solidFill>
                <a:latin typeface="Gill Sans MT" panose="020B0502020104020203" pitchFamily="34" charset="0"/>
              </a:rPr>
              <a:t>Project Engineer, KHA</a:t>
            </a:r>
          </a:p>
          <a:p>
            <a:pPr marL="0" indent="0">
              <a:buNone/>
            </a:pPr>
            <a:endParaRPr lang="en-US" dirty="0">
              <a:solidFill>
                <a:schemeClr val="bg1"/>
              </a:solidFill>
            </a:endParaRPr>
          </a:p>
        </p:txBody>
      </p:sp>
      <p:sp>
        <p:nvSpPr>
          <p:cNvPr id="4" name="TextBox 3">
            <a:extLst>
              <a:ext uri="{FF2B5EF4-FFF2-40B4-BE49-F238E27FC236}">
                <a16:creationId xmlns:a16="http://schemas.microsoft.com/office/drawing/2014/main" xmlns="" id="{E5B10336-AD2E-4392-A40F-566DFC4991E2}"/>
              </a:ext>
            </a:extLst>
          </p:cNvPr>
          <p:cNvSpPr txBox="1"/>
          <p:nvPr/>
        </p:nvSpPr>
        <p:spPr>
          <a:xfrm>
            <a:off x="8310281" y="4706471"/>
            <a:ext cx="3509683" cy="634020"/>
          </a:xfrm>
          <a:prstGeom prst="rect">
            <a:avLst/>
          </a:prstGeom>
          <a:noFill/>
        </p:spPr>
        <p:txBody>
          <a:bodyPr wrap="square" rtlCol="0">
            <a:spAutoFit/>
          </a:bodyPr>
          <a:lstStyle/>
          <a:p>
            <a:pPr>
              <a:buNone/>
            </a:pPr>
            <a:r>
              <a:rPr lang="en-US" sz="1600" dirty="0">
                <a:solidFill>
                  <a:schemeClr val="bg1"/>
                </a:solidFill>
                <a:latin typeface="+mn-lt"/>
              </a:rPr>
              <a:t>Non-Mandatory Pre-Proposal Meeting</a:t>
            </a:r>
          </a:p>
          <a:p>
            <a:pPr>
              <a:buNone/>
            </a:pPr>
            <a:r>
              <a:rPr lang="en-US" sz="1600" dirty="0">
                <a:solidFill>
                  <a:schemeClr val="bg1"/>
                </a:solidFill>
                <a:latin typeface="+mn-lt"/>
              </a:rPr>
              <a:t>May 18, 2020 at 2:30 PM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Criteria</a:t>
            </a:r>
          </a:p>
        </p:txBody>
      </p:sp>
      <p:pic>
        <p:nvPicPr>
          <p:cNvPr id="4" name="Content Placeholder 3"/>
          <p:cNvPicPr>
            <a:picLocks noGrp="1" noChangeAspect="1"/>
          </p:cNvPicPr>
          <p:nvPr>
            <p:ph idx="1"/>
          </p:nvPr>
        </p:nvPicPr>
        <p:blipFill>
          <a:blip r:embed="rId2"/>
          <a:stretch>
            <a:fillRect/>
          </a:stretch>
        </p:blipFill>
        <p:spPr>
          <a:xfrm>
            <a:off x="1221825" y="1044017"/>
            <a:ext cx="9748349" cy="4822354"/>
          </a:xfrm>
          <a:prstGeom prst="rect">
            <a:avLst/>
          </a:prstGeom>
          <a:solidFill>
            <a:srgbClr val="9AB7DA"/>
          </a:solidFill>
        </p:spPr>
      </p:pic>
      <p:sp>
        <p:nvSpPr>
          <p:cNvPr id="5" name="TextBox 4">
            <a:extLst>
              <a:ext uri="{FF2B5EF4-FFF2-40B4-BE49-F238E27FC236}">
                <a16:creationId xmlns:a16="http://schemas.microsoft.com/office/drawing/2014/main" xmlns="" id="{5E0B3D65-5CD7-4896-AC1D-51FCCEC1932F}"/>
              </a:ext>
            </a:extLst>
          </p:cNvPr>
          <p:cNvSpPr txBox="1"/>
          <p:nvPr/>
        </p:nvSpPr>
        <p:spPr>
          <a:xfrm>
            <a:off x="8439502" y="3872753"/>
            <a:ext cx="2487705" cy="400110"/>
          </a:xfrm>
          <a:prstGeom prst="rect">
            <a:avLst/>
          </a:prstGeom>
          <a:solidFill>
            <a:srgbClr val="E9EFF7"/>
          </a:solidFill>
        </p:spPr>
        <p:txBody>
          <a:bodyPr wrap="square" rtlCol="0">
            <a:spAutoFit/>
          </a:bodyPr>
          <a:lstStyle/>
          <a:p>
            <a:pPr algn="ctr">
              <a:buNone/>
            </a:pPr>
            <a:r>
              <a:rPr lang="en-US" sz="2000" dirty="0">
                <a:solidFill>
                  <a:schemeClr val="tx1">
                    <a:lumMod val="65000"/>
                    <a:lumOff val="35000"/>
                  </a:schemeClr>
                </a:solidFill>
                <a:latin typeface="+mn-lt"/>
              </a:rPr>
              <a:t>SIR-10</a:t>
            </a:r>
          </a:p>
        </p:txBody>
      </p:sp>
    </p:spTree>
    <p:extLst>
      <p:ext uri="{BB962C8B-B14F-4D97-AF65-F5344CB8AC3E}">
        <p14:creationId xmlns:p14="http://schemas.microsoft.com/office/powerpoint/2010/main" val="3533585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4" name="Subtitle 3"/>
          <p:cNvSpPr>
            <a:spLocks noGrp="1"/>
          </p:cNvSpPr>
          <p:nvPr>
            <p:ph type="subTitle" idx="13"/>
          </p:nvPr>
        </p:nvSpPr>
        <p:spPr/>
        <p:txBody>
          <a:bodyPr>
            <a:normAutofit lnSpcReduction="10000"/>
          </a:bodyPr>
          <a:lstStyle/>
          <a:p>
            <a:r>
              <a:rPr lang="en-US" dirty="0" smtClean="0"/>
              <a:t>Evaluation Criteria Response Form</a:t>
            </a:r>
            <a:endParaRPr lang="en-US" dirty="0"/>
          </a:p>
        </p:txBody>
      </p:sp>
      <p:pic>
        <p:nvPicPr>
          <p:cNvPr id="3" name="Picture 2"/>
          <p:cNvPicPr>
            <a:picLocks noChangeAspect="1"/>
          </p:cNvPicPr>
          <p:nvPr/>
        </p:nvPicPr>
        <p:blipFill rotWithShape="1">
          <a:blip r:embed="rId2"/>
          <a:srcRect l="-189" t="4923" r="189" b="1983"/>
          <a:stretch/>
        </p:blipFill>
        <p:spPr>
          <a:xfrm>
            <a:off x="3718194" y="1451027"/>
            <a:ext cx="4541551" cy="4588032"/>
          </a:xfrm>
          <a:prstGeom prst="rect">
            <a:avLst/>
          </a:prstGeom>
        </p:spPr>
      </p:pic>
    </p:spTree>
    <p:extLst>
      <p:ext uri="{BB962C8B-B14F-4D97-AF65-F5344CB8AC3E}">
        <p14:creationId xmlns:p14="http://schemas.microsoft.com/office/powerpoint/2010/main" val="204805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609599" y="1451027"/>
            <a:ext cx="11236504" cy="4517382"/>
          </a:xfrm>
        </p:spPr>
        <p:txBody>
          <a:bodyPr/>
          <a:lstStyle/>
          <a:p>
            <a:pPr marL="12700" marR="1005205">
              <a:lnSpc>
                <a:spcPct val="120000"/>
              </a:lnSpc>
              <a:spcBef>
                <a:spcPts val="225"/>
              </a:spcBef>
              <a:buFont typeface="Arial"/>
              <a:buChar char="•"/>
              <a:tabLst>
                <a:tab pos="356235" algn="l"/>
              </a:tabLst>
            </a:pPr>
            <a:r>
              <a:rPr lang="en-US" sz="2800" spc="-5" dirty="0">
                <a:solidFill>
                  <a:srgbClr val="5C5D60"/>
                </a:solidFill>
                <a:latin typeface="Gill Sans MT"/>
                <a:cs typeface="Gill Sans MT"/>
              </a:rPr>
              <a:t>Organizational </a:t>
            </a:r>
            <a:r>
              <a:rPr lang="en-US" sz="2800" spc="-10" dirty="0">
                <a:solidFill>
                  <a:srgbClr val="5C5D60"/>
                </a:solidFill>
                <a:latin typeface="Gill Sans MT"/>
                <a:cs typeface="Gill Sans MT"/>
              </a:rPr>
              <a:t>Structure </a:t>
            </a:r>
            <a:r>
              <a:rPr lang="en-US" sz="2800" spc="-5" dirty="0">
                <a:solidFill>
                  <a:srgbClr val="5C5D60"/>
                </a:solidFill>
                <a:latin typeface="Gill Sans MT"/>
                <a:cs typeface="Gill Sans MT"/>
              </a:rPr>
              <a:t>and </a:t>
            </a:r>
            <a:r>
              <a:rPr lang="en-US" sz="2800" spc="-75" dirty="0">
                <a:solidFill>
                  <a:srgbClr val="5C5D60"/>
                </a:solidFill>
                <a:latin typeface="Gill Sans MT"/>
                <a:cs typeface="Gill Sans MT"/>
              </a:rPr>
              <a:t>Key </a:t>
            </a:r>
            <a:r>
              <a:rPr lang="en-US" sz="2800" spc="-5" dirty="0">
                <a:solidFill>
                  <a:srgbClr val="5C5D60"/>
                </a:solidFill>
                <a:latin typeface="Gill Sans MT"/>
                <a:cs typeface="Gill Sans MT"/>
              </a:rPr>
              <a:t>Information </a:t>
            </a:r>
            <a:r>
              <a:rPr lang="en-US" sz="2800" dirty="0">
                <a:solidFill>
                  <a:srgbClr val="5C5D60"/>
                </a:solidFill>
                <a:latin typeface="Gill Sans MT"/>
                <a:cs typeface="Gill Sans MT"/>
              </a:rPr>
              <a:t>on </a:t>
            </a:r>
            <a:r>
              <a:rPr lang="en-US" sz="2800" spc="-5" dirty="0" smtClean="0">
                <a:solidFill>
                  <a:srgbClr val="5C5D60"/>
                </a:solidFill>
                <a:latin typeface="Gill Sans MT"/>
                <a:cs typeface="Gill Sans MT"/>
              </a:rPr>
              <a:t>Prime Contractor</a:t>
            </a:r>
            <a:endParaRPr lang="en-US" sz="2800" dirty="0" smtClean="0">
              <a:latin typeface="Gill Sans MT"/>
              <a:cs typeface="Gill Sans MT"/>
            </a:endParaRPr>
          </a:p>
          <a:p>
            <a:pPr marL="756285" marR="5080" lvl="1" indent="-286385">
              <a:spcBef>
                <a:spcPts val="590"/>
              </a:spcBef>
              <a:buFont typeface="Arial"/>
              <a:buChar char="–"/>
              <a:tabLst>
                <a:tab pos="756920" algn="l"/>
                <a:tab pos="2113915" algn="l"/>
                <a:tab pos="3723640" algn="l"/>
                <a:tab pos="5180330" algn="l"/>
                <a:tab pos="6695440" algn="l"/>
                <a:tab pos="7752715" algn="l"/>
                <a:tab pos="8105140" algn="l"/>
                <a:tab pos="8525510" algn="l"/>
                <a:tab pos="10035540" algn="l"/>
                <a:tab pos="10854055" algn="l"/>
              </a:tabLst>
            </a:pPr>
            <a:r>
              <a:rPr lang="en-US" sz="2400" dirty="0" smtClean="0">
                <a:solidFill>
                  <a:srgbClr val="5C5D60"/>
                </a:solidFill>
                <a:latin typeface="Gill Sans MT"/>
                <a:cs typeface="Gill Sans MT"/>
              </a:rPr>
              <a:t>C</a:t>
            </a:r>
            <a:r>
              <a:rPr lang="en-US" sz="2400" spc="-5" dirty="0" smtClean="0">
                <a:solidFill>
                  <a:srgbClr val="5C5D60"/>
                </a:solidFill>
                <a:latin typeface="Gill Sans MT"/>
                <a:cs typeface="Gill Sans MT"/>
              </a:rPr>
              <a:t>om</a:t>
            </a:r>
            <a:r>
              <a:rPr lang="en-US" sz="2400" dirty="0" smtClean="0">
                <a:solidFill>
                  <a:srgbClr val="5C5D60"/>
                </a:solidFill>
                <a:latin typeface="Gill Sans MT"/>
                <a:cs typeface="Gill Sans MT"/>
              </a:rPr>
              <a:t>p</a:t>
            </a:r>
            <a:r>
              <a:rPr lang="en-US" sz="2400" spc="-5" dirty="0" smtClean="0">
                <a:solidFill>
                  <a:srgbClr val="5C5D60"/>
                </a:solidFill>
                <a:latin typeface="Gill Sans MT"/>
                <a:cs typeface="Gill Sans MT"/>
              </a:rPr>
              <a:t>a</a:t>
            </a:r>
            <a:r>
              <a:rPr lang="en-US" sz="2400" spc="-50" dirty="0" smtClean="0">
                <a:solidFill>
                  <a:srgbClr val="5C5D60"/>
                </a:solidFill>
                <a:latin typeface="Gill Sans MT"/>
                <a:cs typeface="Gill Sans MT"/>
              </a:rPr>
              <a:t>n</a:t>
            </a:r>
            <a:r>
              <a:rPr lang="en-US" sz="2400" dirty="0" smtClean="0">
                <a:solidFill>
                  <a:srgbClr val="5C5D60"/>
                </a:solidFill>
                <a:latin typeface="Gill Sans MT"/>
                <a:cs typeface="Gill Sans MT"/>
              </a:rPr>
              <a:t>y</a:t>
            </a:r>
            <a:r>
              <a:rPr lang="en-US" sz="2400" dirty="0" smtClean="0">
                <a:solidFill>
                  <a:srgbClr val="5C5D60"/>
                </a:solidFill>
                <a:latin typeface="Times New Roman"/>
                <a:cs typeface="Times New Roman"/>
              </a:rPr>
              <a:t>	</a:t>
            </a:r>
            <a:r>
              <a:rPr lang="en-US" sz="2400" spc="-15" dirty="0" smtClean="0">
                <a:solidFill>
                  <a:srgbClr val="5C5D60"/>
                </a:solidFill>
                <a:latin typeface="Gill Sans MT"/>
                <a:cs typeface="Gill Sans MT"/>
              </a:rPr>
              <a:t>i</a:t>
            </a:r>
            <a:r>
              <a:rPr lang="en-US" sz="2400" dirty="0" smtClean="0">
                <a:solidFill>
                  <a:srgbClr val="5C5D60"/>
                </a:solidFill>
                <a:latin typeface="Gill Sans MT"/>
                <a:cs typeface="Gill Sans MT"/>
              </a:rPr>
              <a:t>n</a:t>
            </a:r>
            <a:r>
              <a:rPr lang="en-US" sz="2400" spc="-25" dirty="0" smtClean="0">
                <a:solidFill>
                  <a:srgbClr val="5C5D60"/>
                </a:solidFill>
                <a:latin typeface="Gill Sans MT"/>
                <a:cs typeface="Gill Sans MT"/>
              </a:rPr>
              <a:t>f</a:t>
            </a:r>
            <a:r>
              <a:rPr lang="en-US" sz="2400" spc="-5" dirty="0" smtClean="0">
                <a:solidFill>
                  <a:srgbClr val="5C5D60"/>
                </a:solidFill>
                <a:latin typeface="Gill Sans MT"/>
                <a:cs typeface="Gill Sans MT"/>
              </a:rPr>
              <a:t>orma</a:t>
            </a:r>
            <a:r>
              <a:rPr lang="en-US" sz="2400" dirty="0" smtClean="0">
                <a:solidFill>
                  <a:srgbClr val="5C5D60"/>
                </a:solidFill>
                <a:latin typeface="Gill Sans MT"/>
                <a:cs typeface="Gill Sans MT"/>
              </a:rPr>
              <a:t>ti</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n</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(st</a:t>
            </a:r>
            <a:r>
              <a:rPr lang="en-US" sz="2400" spc="-5" dirty="0" smtClean="0">
                <a:solidFill>
                  <a:srgbClr val="5C5D60"/>
                </a:solidFill>
                <a:latin typeface="Gill Sans MT"/>
                <a:cs typeface="Gill Sans MT"/>
              </a:rPr>
              <a:t>r</a:t>
            </a:r>
            <a:r>
              <a:rPr lang="en-US" sz="2400" dirty="0" smtClean="0">
                <a:solidFill>
                  <a:srgbClr val="5C5D60"/>
                </a:solidFill>
                <a:latin typeface="Gill Sans MT"/>
                <a:cs typeface="Gill Sans MT"/>
              </a:rPr>
              <a:t>uctu</a:t>
            </a:r>
            <a:r>
              <a:rPr lang="en-US" sz="2400" spc="-55" dirty="0" smtClean="0">
                <a:solidFill>
                  <a:srgbClr val="5C5D60"/>
                </a:solidFill>
                <a:latin typeface="Gill Sans MT"/>
                <a:cs typeface="Gill Sans MT"/>
              </a:rPr>
              <a:t>r</a:t>
            </a:r>
            <a:r>
              <a:rPr lang="en-US" sz="2400" spc="35" dirty="0" smtClean="0">
                <a:solidFill>
                  <a:srgbClr val="5C5D60"/>
                </a:solidFill>
                <a:latin typeface="Gill Sans MT"/>
                <a:cs typeface="Gill Sans MT"/>
              </a:rPr>
              <a:t>e</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deb</a:t>
            </a:r>
            <a:r>
              <a:rPr lang="en-US" sz="2400" spc="-5" dirty="0" smtClean="0">
                <a:solidFill>
                  <a:srgbClr val="5C5D60"/>
                </a:solidFill>
                <a:latin typeface="Gill Sans MT"/>
                <a:cs typeface="Gill Sans MT"/>
              </a:rPr>
              <a:t>arm</a:t>
            </a:r>
            <a:r>
              <a:rPr lang="en-US" sz="2400" dirty="0" smtClean="0">
                <a:solidFill>
                  <a:srgbClr val="5C5D60"/>
                </a:solidFill>
                <a:latin typeface="Gill Sans MT"/>
                <a:cs typeface="Gill Sans MT"/>
              </a:rPr>
              <a:t>ent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hist</a:t>
            </a:r>
            <a:r>
              <a:rPr lang="en-US" sz="2400" spc="-5" dirty="0" smtClean="0">
                <a:solidFill>
                  <a:srgbClr val="5C5D60"/>
                </a:solidFill>
                <a:latin typeface="Gill Sans MT"/>
                <a:cs typeface="Gill Sans MT"/>
              </a:rPr>
              <a:t>o</a:t>
            </a:r>
            <a:r>
              <a:rPr lang="en-US" sz="2400" spc="65" dirty="0" smtClean="0">
                <a:solidFill>
                  <a:srgbClr val="5C5D60"/>
                </a:solidFill>
                <a:latin typeface="Gill Sans MT"/>
                <a:cs typeface="Gill Sans MT"/>
              </a:rPr>
              <a:t>r</a:t>
            </a:r>
            <a:r>
              <a:rPr lang="en-US" sz="2400" spc="-190" dirty="0" smtClean="0">
                <a:solidFill>
                  <a:srgbClr val="5C5D60"/>
                </a:solidFill>
                <a:latin typeface="Gill Sans MT"/>
                <a:cs typeface="Gill Sans MT"/>
              </a:rPr>
              <a:t>y</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f</a:t>
            </a:r>
            <a:r>
              <a:rPr lang="en-US" sz="2400" dirty="0" smtClean="0">
                <a:solidFill>
                  <a:srgbClr val="5C5D60"/>
                </a:solidFill>
                <a:latin typeface="Times New Roman"/>
                <a:cs typeface="Times New Roman"/>
              </a:rPr>
              <a:t>	</a:t>
            </a:r>
            <a:r>
              <a:rPr lang="en-US" sz="2400" dirty="0" smtClean="0">
                <a:solidFill>
                  <a:srgbClr val="5C5D60"/>
                </a:solidFill>
                <a:latin typeface="Gill Sans MT"/>
                <a:cs typeface="Gill Sans MT"/>
              </a:rPr>
              <a:t>e</a:t>
            </a:r>
            <a:r>
              <a:rPr lang="en-US" sz="2400" spc="-5" dirty="0" smtClean="0">
                <a:solidFill>
                  <a:srgbClr val="5C5D60"/>
                </a:solidFill>
                <a:latin typeface="Gill Sans MT"/>
                <a:cs typeface="Gill Sans MT"/>
              </a:rPr>
              <a:t>m</a:t>
            </a:r>
            <a:r>
              <a:rPr lang="en-US" sz="2400" dirty="0" smtClean="0">
                <a:solidFill>
                  <a:srgbClr val="5C5D60"/>
                </a:solidFill>
                <a:latin typeface="Gill Sans MT"/>
                <a:cs typeface="Gill Sans MT"/>
              </a:rPr>
              <a:t>pl</a:t>
            </a:r>
            <a:r>
              <a:rPr lang="en-US" sz="2400" spc="-55" dirty="0" smtClean="0">
                <a:solidFill>
                  <a:srgbClr val="5C5D60"/>
                </a:solidFill>
                <a:latin typeface="Gill Sans MT"/>
                <a:cs typeface="Gill Sans MT"/>
              </a:rPr>
              <a:t>o</a:t>
            </a:r>
            <a:r>
              <a:rPr lang="en-US" sz="2400" spc="-45" dirty="0" smtClean="0">
                <a:solidFill>
                  <a:srgbClr val="5C5D60"/>
                </a:solidFill>
                <a:latin typeface="Gill Sans MT"/>
                <a:cs typeface="Gill Sans MT"/>
              </a:rPr>
              <a:t>y</a:t>
            </a:r>
            <a:r>
              <a:rPr lang="en-US" sz="2400" spc="-10" dirty="0" smtClean="0">
                <a:solidFill>
                  <a:srgbClr val="5C5D60"/>
                </a:solidFill>
                <a:latin typeface="Gill Sans MT"/>
                <a:cs typeface="Gill Sans MT"/>
              </a:rPr>
              <a:t>e</a:t>
            </a:r>
            <a:r>
              <a:rPr lang="en-US" sz="2400" dirty="0" smtClean="0">
                <a:solidFill>
                  <a:srgbClr val="5C5D60"/>
                </a:solidFill>
                <a:latin typeface="Gill Sans MT"/>
                <a:cs typeface="Gill Sans MT"/>
              </a:rPr>
              <a:t>es,</a:t>
            </a:r>
            <a:r>
              <a:rPr lang="en-US" sz="2400" dirty="0" smtClean="0">
                <a:solidFill>
                  <a:srgbClr val="5C5D60"/>
                </a:solidFill>
                <a:latin typeface="Times New Roman"/>
                <a:cs typeface="Times New Roman"/>
              </a:rPr>
              <a:t>	</a:t>
            </a:r>
            <a:r>
              <a:rPr lang="en-US" sz="2400" spc="-45" dirty="0" smtClean="0">
                <a:solidFill>
                  <a:srgbClr val="5C5D60"/>
                </a:solidFill>
                <a:latin typeface="Gill Sans MT"/>
                <a:cs typeface="Gill Sans MT"/>
              </a:rPr>
              <a:t>y</a:t>
            </a:r>
            <a:r>
              <a:rPr lang="en-US" sz="2400" dirty="0" smtClean="0">
                <a:solidFill>
                  <a:srgbClr val="5C5D60"/>
                </a:solidFill>
                <a:latin typeface="Gill Sans MT"/>
                <a:cs typeface="Gill Sans MT"/>
              </a:rPr>
              <a:t>e</a:t>
            </a:r>
            <a:r>
              <a:rPr lang="en-US" sz="2400" spc="-5" dirty="0" smtClean="0">
                <a:solidFill>
                  <a:srgbClr val="5C5D60"/>
                </a:solidFill>
                <a:latin typeface="Gill Sans MT"/>
                <a:cs typeface="Gill Sans MT"/>
              </a:rPr>
              <a:t>ar</a:t>
            </a:r>
            <a:r>
              <a:rPr lang="en-US" sz="2400" dirty="0" smtClean="0">
                <a:solidFill>
                  <a:srgbClr val="5C5D60"/>
                </a:solidFill>
                <a:latin typeface="Gill Sans MT"/>
                <a:cs typeface="Gill Sans MT"/>
              </a:rPr>
              <a:t>s</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f </a:t>
            </a:r>
            <a:r>
              <a:rPr lang="en-US" sz="2400" dirty="0" smtClean="0">
                <a:solidFill>
                  <a:srgbClr val="5C5D60"/>
                </a:solidFill>
                <a:latin typeface="Times New Roman"/>
                <a:cs typeface="Times New Roman"/>
              </a:rPr>
              <a:t> </a:t>
            </a:r>
            <a:r>
              <a:rPr lang="en-US" sz="2400" spc="-5" dirty="0" smtClean="0">
                <a:solidFill>
                  <a:srgbClr val="5C5D60"/>
                </a:solidFill>
                <a:latin typeface="Gill Sans MT"/>
                <a:cs typeface="Gill Sans MT"/>
              </a:rPr>
              <a:t>construction </a:t>
            </a:r>
            <a:r>
              <a:rPr lang="en-US" sz="2400" spc="-15" dirty="0" smtClean="0">
                <a:solidFill>
                  <a:srgbClr val="5C5D60"/>
                </a:solidFill>
                <a:latin typeface="Gill Sans MT"/>
                <a:cs typeface="Gill Sans MT"/>
              </a:rPr>
              <a:t>work,</a:t>
            </a:r>
            <a:r>
              <a:rPr lang="en-US" sz="2400" spc="-290" dirty="0" smtClean="0">
                <a:solidFill>
                  <a:srgbClr val="5C5D60"/>
                </a:solidFill>
                <a:latin typeface="Gill Sans MT"/>
                <a:cs typeface="Gill Sans MT"/>
              </a:rPr>
              <a:t> </a:t>
            </a:r>
            <a:r>
              <a:rPr lang="en-US" sz="2400" spc="10" dirty="0" smtClean="0">
                <a:solidFill>
                  <a:srgbClr val="5C5D60"/>
                </a:solidFill>
                <a:latin typeface="Gill Sans MT"/>
                <a:cs typeface="Gill Sans MT"/>
              </a:rPr>
              <a:t>etc.)</a:t>
            </a:r>
            <a:endParaRPr lang="en-US" sz="2400" dirty="0" smtClean="0">
              <a:latin typeface="Gill Sans MT"/>
              <a:cs typeface="Gill Sans MT"/>
            </a:endParaRPr>
          </a:p>
          <a:p>
            <a:pPr marL="756285" marR="5715" lvl="1" indent="-286385">
              <a:spcBef>
                <a:spcPts val="575"/>
              </a:spcBef>
              <a:buFont typeface="Arial"/>
              <a:buChar char="–"/>
              <a:tabLst>
                <a:tab pos="756920" algn="l"/>
                <a:tab pos="2731135" algn="l"/>
                <a:tab pos="3637915" algn="l"/>
                <a:tab pos="4360545" algn="l"/>
                <a:tab pos="4997450" algn="l"/>
                <a:tab pos="6395085" algn="l"/>
                <a:tab pos="7115809" algn="l"/>
                <a:tab pos="8647430" algn="l"/>
                <a:tab pos="9072880" algn="l"/>
                <a:tab pos="10499090" algn="l"/>
              </a:tabLst>
            </a:pPr>
            <a:r>
              <a:rPr lang="en-US" sz="2400" dirty="0" smtClean="0">
                <a:solidFill>
                  <a:srgbClr val="5C5D60"/>
                </a:solidFill>
                <a:latin typeface="Gill Sans MT"/>
                <a:cs typeface="Gill Sans MT"/>
              </a:rPr>
              <a:t>O</a:t>
            </a:r>
            <a:r>
              <a:rPr lang="en-US" sz="2400" spc="-5" dirty="0" smtClean="0">
                <a:solidFill>
                  <a:srgbClr val="5C5D60"/>
                </a:solidFill>
                <a:latin typeface="Gill Sans MT"/>
                <a:cs typeface="Gill Sans MT"/>
              </a:rPr>
              <a:t>rga</a:t>
            </a:r>
            <a:r>
              <a:rPr lang="en-US" sz="2400" dirty="0" smtClean="0">
                <a:solidFill>
                  <a:srgbClr val="5C5D60"/>
                </a:solidFill>
                <a:latin typeface="Gill Sans MT"/>
                <a:cs typeface="Gill Sans MT"/>
              </a:rPr>
              <a:t>ni</a:t>
            </a:r>
            <a:r>
              <a:rPr lang="en-US" sz="2400" spc="-5" dirty="0" smtClean="0">
                <a:solidFill>
                  <a:srgbClr val="5C5D60"/>
                </a:solidFill>
                <a:latin typeface="Gill Sans MT"/>
                <a:cs typeface="Gill Sans MT"/>
              </a:rPr>
              <a:t>za</a:t>
            </a:r>
            <a:r>
              <a:rPr lang="en-US" sz="2400" dirty="0" smtClean="0">
                <a:solidFill>
                  <a:srgbClr val="5C5D60"/>
                </a:solidFill>
                <a:latin typeface="Gill Sans MT"/>
                <a:cs typeface="Gill Sans MT"/>
              </a:rPr>
              <a:t>ti</a:t>
            </a:r>
            <a:r>
              <a:rPr lang="en-US" sz="2400" spc="5" dirty="0" smtClean="0">
                <a:solidFill>
                  <a:srgbClr val="5C5D60"/>
                </a:solidFill>
                <a:latin typeface="Gill Sans MT"/>
                <a:cs typeface="Gill Sans MT"/>
              </a:rPr>
              <a:t>o</a:t>
            </a:r>
            <a:r>
              <a:rPr lang="en-US" sz="2400" dirty="0" smtClean="0">
                <a:solidFill>
                  <a:srgbClr val="5C5D60"/>
                </a:solidFill>
                <a:latin typeface="Gill Sans MT"/>
                <a:cs typeface="Gill Sans MT"/>
              </a:rPr>
              <a:t>n</a:t>
            </a:r>
            <a:r>
              <a:rPr lang="en-US" sz="2400" spc="-5" dirty="0" smtClean="0">
                <a:solidFill>
                  <a:srgbClr val="5C5D60"/>
                </a:solidFill>
                <a:latin typeface="Gill Sans MT"/>
                <a:cs typeface="Gill Sans MT"/>
              </a:rPr>
              <a:t>a</a:t>
            </a:r>
            <a:r>
              <a:rPr lang="en-US" sz="2400" dirty="0" smtClean="0">
                <a:solidFill>
                  <a:srgbClr val="5C5D60"/>
                </a:solidFill>
                <a:latin typeface="Gill Sans MT"/>
                <a:cs typeface="Gill Sans MT"/>
              </a:rPr>
              <a:t>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Ch</a:t>
            </a:r>
            <a:r>
              <a:rPr lang="en-US" sz="2400" spc="-5" dirty="0">
                <a:solidFill>
                  <a:srgbClr val="5C5D60"/>
                </a:solidFill>
                <a:latin typeface="Gill Sans MT"/>
                <a:cs typeface="Gill Sans MT"/>
              </a:rPr>
              <a:t>a</a:t>
            </a:r>
            <a:r>
              <a:rPr lang="en-US" sz="2400" spc="45" dirty="0">
                <a:solidFill>
                  <a:srgbClr val="5C5D60"/>
                </a:solidFill>
                <a:latin typeface="Gill Sans MT"/>
                <a:cs typeface="Gill Sans MT"/>
              </a:rPr>
              <a:t>r</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with</a:t>
            </a:r>
            <a:r>
              <a:rPr lang="en-US" sz="2400" dirty="0">
                <a:solidFill>
                  <a:srgbClr val="5C5D60"/>
                </a:solidFill>
                <a:latin typeface="Times New Roman"/>
                <a:cs typeface="Times New Roman"/>
              </a:rPr>
              <a:t>	</a:t>
            </a:r>
            <a:r>
              <a:rPr lang="en-US" sz="2400" spc="-150" dirty="0">
                <a:solidFill>
                  <a:srgbClr val="5C5D60"/>
                </a:solidFill>
                <a:latin typeface="Gill Sans MT"/>
                <a:cs typeface="Gill Sans MT"/>
              </a:rPr>
              <a:t>K</a:t>
            </a:r>
            <a:r>
              <a:rPr lang="en-US" sz="2400" spc="-50"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spc="-75" dirty="0">
                <a:solidFill>
                  <a:srgbClr val="5C5D60"/>
                </a:solidFill>
                <a:latin typeface="Gill Sans MT"/>
                <a:cs typeface="Gill Sans MT"/>
              </a:rPr>
              <a:t>P</a:t>
            </a:r>
            <a:r>
              <a:rPr lang="en-US" sz="2400" dirty="0">
                <a:solidFill>
                  <a:srgbClr val="5C5D60"/>
                </a:solidFill>
                <a:latin typeface="Gill Sans MT"/>
                <a:cs typeface="Gill Sans MT"/>
              </a:rPr>
              <a:t>e</a:t>
            </a:r>
            <a:r>
              <a:rPr lang="en-US" sz="2400" spc="-5" dirty="0">
                <a:solidFill>
                  <a:srgbClr val="5C5D60"/>
                </a:solidFill>
                <a:latin typeface="Gill Sans MT"/>
                <a:cs typeface="Gill Sans MT"/>
              </a:rPr>
              <a:t>r</a:t>
            </a:r>
            <a:r>
              <a:rPr lang="en-US" sz="2400" dirty="0">
                <a:solidFill>
                  <a:srgbClr val="5C5D60"/>
                </a:solidFill>
                <a:latin typeface="Gill Sans MT"/>
                <a:cs typeface="Gill Sans MT"/>
              </a:rPr>
              <a:t>s</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nnel</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w</a:t>
            </a:r>
            <a:r>
              <a:rPr lang="en-US" sz="2400" spc="-15" dirty="0">
                <a:solidFill>
                  <a:srgbClr val="5C5D60"/>
                </a:solidFill>
                <a:latin typeface="Gill Sans MT"/>
                <a:cs typeface="Gill Sans MT"/>
              </a:rPr>
              <a:t>i</a:t>
            </a:r>
            <a:r>
              <a:rPr lang="en-US" sz="2400" dirty="0">
                <a:solidFill>
                  <a:srgbClr val="5C5D60"/>
                </a:solidFill>
                <a:latin typeface="Gill Sans MT"/>
                <a:cs typeface="Gill Sans MT"/>
              </a:rPr>
              <a:t>th</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pe</a:t>
            </a:r>
            <a:r>
              <a:rPr lang="en-US" sz="2400" spc="-65" dirty="0">
                <a:solidFill>
                  <a:srgbClr val="5C5D60"/>
                </a:solidFill>
                <a:latin typeface="Gill Sans MT"/>
                <a:cs typeface="Gill Sans MT"/>
              </a:rPr>
              <a:t>r</a:t>
            </a:r>
            <a:r>
              <a:rPr lang="en-US" sz="2400" dirty="0">
                <a:solidFill>
                  <a:srgbClr val="5C5D60"/>
                </a:solidFill>
                <a:latin typeface="Gill Sans MT"/>
                <a:cs typeface="Gill Sans MT"/>
              </a:rPr>
              <a:t>ce</a:t>
            </a:r>
            <a:r>
              <a:rPr lang="en-US" sz="2400" spc="-15" dirty="0">
                <a:solidFill>
                  <a:srgbClr val="5C5D60"/>
                </a:solidFill>
                <a:latin typeface="Gill Sans MT"/>
                <a:cs typeface="Gill Sans MT"/>
              </a:rPr>
              <a:t>n</a:t>
            </a:r>
            <a:r>
              <a:rPr lang="en-US" sz="2400" dirty="0">
                <a:solidFill>
                  <a:srgbClr val="5C5D60"/>
                </a:solidFill>
                <a:latin typeface="Gill Sans MT"/>
                <a:cs typeface="Gill Sans MT"/>
              </a:rPr>
              <a:t>t</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spc="-90" dirty="0">
                <a:solidFill>
                  <a:srgbClr val="5C5D60"/>
                </a:solidFill>
                <a:latin typeface="Gill Sans MT"/>
                <a:cs typeface="Gill Sans MT"/>
              </a:rPr>
              <a:t>a</a:t>
            </a:r>
            <a:r>
              <a:rPr lang="en-US" sz="2400" dirty="0">
                <a:solidFill>
                  <a:srgbClr val="5C5D60"/>
                </a:solidFill>
                <a:latin typeface="Gill Sans MT"/>
                <a:cs typeface="Gill Sans MT"/>
              </a:rPr>
              <a:t>v</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il</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bili</a:t>
            </a:r>
            <a:r>
              <a:rPr lang="en-US" sz="2400" spc="-10" dirty="0">
                <a:solidFill>
                  <a:srgbClr val="5C5D60"/>
                </a:solidFill>
                <a:latin typeface="Gill Sans MT"/>
                <a:cs typeface="Gill Sans MT"/>
              </a:rPr>
              <a:t>t</a:t>
            </a:r>
            <a:r>
              <a:rPr lang="en-US" sz="2400" spc="-190" dirty="0">
                <a:solidFill>
                  <a:srgbClr val="5C5D60"/>
                </a:solidFill>
                <a:latin typeface="Gill Sans MT"/>
                <a:cs typeface="Gill Sans MT"/>
              </a:rPr>
              <a:t>y</a:t>
            </a:r>
            <a:r>
              <a:rPr lang="en-US" sz="2400" dirty="0">
                <a:solidFill>
                  <a:srgbClr val="5C5D60"/>
                </a:solidFill>
                <a:latin typeface="Gill Sans MT"/>
                <a:cs typeface="Gill Sans MT"/>
              </a:rPr>
              <a:t>,</a:t>
            </a:r>
            <a:r>
              <a:rPr lang="en-US" sz="2400" dirty="0">
                <a:solidFill>
                  <a:srgbClr val="5C5D60"/>
                </a:solidFill>
                <a:latin typeface="Times New Roman"/>
                <a:cs typeface="Times New Roman"/>
              </a:rPr>
              <a:t>	</a:t>
            </a:r>
            <a:r>
              <a:rPr lang="en-US" sz="2400" dirty="0" smtClean="0">
                <a:solidFill>
                  <a:srgbClr val="5C5D60"/>
                </a:solidFill>
                <a:latin typeface="Gill Sans MT"/>
                <a:cs typeface="Gill Sans MT"/>
              </a:rPr>
              <a:t>cle</a:t>
            </a:r>
            <a:r>
              <a:rPr lang="en-US" sz="2400" spc="-5" dirty="0" smtClean="0">
                <a:solidFill>
                  <a:srgbClr val="5C5D60"/>
                </a:solidFill>
                <a:latin typeface="Gill Sans MT"/>
                <a:cs typeface="Gill Sans MT"/>
              </a:rPr>
              <a:t>a</a:t>
            </a:r>
            <a:r>
              <a:rPr lang="en-US" sz="2400" dirty="0" smtClean="0">
                <a:solidFill>
                  <a:srgbClr val="5C5D60"/>
                </a:solidFill>
                <a:latin typeface="Gill Sans MT"/>
                <a:cs typeface="Gill Sans MT"/>
              </a:rPr>
              <a:t>r</a:t>
            </a:r>
            <a:r>
              <a:rPr lang="en-US" sz="2400" dirty="0" smtClean="0">
                <a:solidFill>
                  <a:srgbClr val="5C5D60"/>
                </a:solidFill>
                <a:latin typeface="Times New Roman"/>
                <a:cs typeface="Times New Roman"/>
              </a:rPr>
              <a:t> </a:t>
            </a:r>
            <a:r>
              <a:rPr lang="en-US" sz="2400" spc="-5" dirty="0">
                <a:solidFill>
                  <a:srgbClr val="5C5D60"/>
                </a:solidFill>
                <a:latin typeface="Gill Sans MT"/>
                <a:cs typeface="Gill Sans MT"/>
              </a:rPr>
              <a:t>description of </a:t>
            </a:r>
            <a:r>
              <a:rPr lang="en-US" sz="2400" spc="-15" dirty="0">
                <a:solidFill>
                  <a:srgbClr val="5C5D60"/>
                </a:solidFill>
                <a:latin typeface="Gill Sans MT"/>
                <a:cs typeface="Gill Sans MT"/>
              </a:rPr>
              <a:t>roles </a:t>
            </a:r>
            <a:r>
              <a:rPr lang="en-US" sz="2400" spc="-5" dirty="0">
                <a:solidFill>
                  <a:srgbClr val="5C5D60"/>
                </a:solidFill>
                <a:latin typeface="Gill Sans MT"/>
                <a:cs typeface="Gill Sans MT"/>
              </a:rPr>
              <a:t>and responsibilities (Prime and </a:t>
            </a:r>
            <a:r>
              <a:rPr lang="en-US" sz="2400" spc="-65" dirty="0">
                <a:solidFill>
                  <a:srgbClr val="5C5D60"/>
                </a:solidFill>
                <a:latin typeface="Gill Sans MT"/>
                <a:cs typeface="Gill Sans MT"/>
              </a:rPr>
              <a:t>Key</a:t>
            </a:r>
            <a:r>
              <a:rPr lang="en-US" sz="2400" spc="15" dirty="0">
                <a:solidFill>
                  <a:srgbClr val="5C5D60"/>
                </a:solidFill>
                <a:latin typeface="Gill Sans MT"/>
                <a:cs typeface="Gill Sans MT"/>
              </a:rPr>
              <a:t> </a:t>
            </a:r>
            <a:r>
              <a:rPr lang="en-US" sz="2400" dirty="0">
                <a:solidFill>
                  <a:srgbClr val="5C5D60"/>
                </a:solidFill>
                <a:latin typeface="Gill Sans MT"/>
                <a:cs typeface="Gill Sans MT"/>
              </a:rPr>
              <a:t>Subs)</a:t>
            </a:r>
            <a:endParaRPr lang="en-US" sz="2400" dirty="0">
              <a:latin typeface="Gill Sans MT"/>
              <a:cs typeface="Gill Sans MT"/>
            </a:endParaRPr>
          </a:p>
          <a:p>
            <a:pPr marL="1270000" lvl="2" indent="-342900">
              <a:spcBef>
                <a:spcPts val="495"/>
              </a:spcBef>
              <a:buFont typeface="Wingdings" panose="05000000000000000000" pitchFamily="2" charset="2"/>
              <a:buChar char="§"/>
              <a:tabLst>
                <a:tab pos="1156335" algn="l"/>
              </a:tabLst>
            </a:pPr>
            <a:r>
              <a:rPr lang="en-US" sz="2000" spc="-75" dirty="0">
                <a:solidFill>
                  <a:srgbClr val="5C5D60"/>
                </a:solidFill>
                <a:latin typeface="Gill Sans MT"/>
                <a:cs typeface="Gill Sans MT"/>
              </a:rPr>
              <a:t>Team </a:t>
            </a:r>
            <a:r>
              <a:rPr lang="en-US" sz="2000" spc="5" dirty="0">
                <a:solidFill>
                  <a:srgbClr val="5C5D60"/>
                </a:solidFill>
                <a:latin typeface="Gill Sans MT"/>
                <a:cs typeface="Gill Sans MT"/>
              </a:rPr>
              <a:t>history </a:t>
            </a:r>
            <a:r>
              <a:rPr lang="en-US" sz="2000" spc="-5" dirty="0">
                <a:solidFill>
                  <a:srgbClr val="5C5D60"/>
                </a:solidFill>
                <a:latin typeface="Gill Sans MT"/>
                <a:cs typeface="Gill Sans MT"/>
              </a:rPr>
              <a:t>or </a:t>
            </a:r>
            <a:r>
              <a:rPr lang="en-US" sz="2000" spc="-10" dirty="0">
                <a:solidFill>
                  <a:srgbClr val="5C5D60"/>
                </a:solidFill>
                <a:latin typeface="Gill Sans MT"/>
                <a:cs typeface="Gill Sans MT"/>
              </a:rPr>
              <a:t>approach </a:t>
            </a:r>
            <a:r>
              <a:rPr lang="en-US" sz="2000" dirty="0">
                <a:solidFill>
                  <a:srgbClr val="5C5D60"/>
                </a:solidFill>
                <a:latin typeface="Gill Sans MT"/>
                <a:cs typeface="Gill Sans MT"/>
              </a:rPr>
              <a:t>if no prior experience to </a:t>
            </a:r>
            <a:r>
              <a:rPr lang="en-US" sz="2000" spc="-5" dirty="0">
                <a:solidFill>
                  <a:srgbClr val="5C5D60"/>
                </a:solidFill>
                <a:latin typeface="Gill Sans MT"/>
                <a:cs typeface="Gill Sans MT"/>
              </a:rPr>
              <a:t>ensure </a:t>
            </a:r>
            <a:r>
              <a:rPr lang="en-US" sz="2000" dirty="0">
                <a:solidFill>
                  <a:srgbClr val="5C5D60"/>
                </a:solidFill>
                <a:latin typeface="Gill Sans MT"/>
                <a:cs typeface="Gill Sans MT"/>
              </a:rPr>
              <a:t>successful </a:t>
            </a:r>
            <a:r>
              <a:rPr lang="en-US" sz="2000" spc="-5" dirty="0">
                <a:solidFill>
                  <a:srgbClr val="5C5D60"/>
                </a:solidFill>
                <a:latin typeface="Gill Sans MT"/>
                <a:cs typeface="Gill Sans MT"/>
              </a:rPr>
              <a:t>completion of</a:t>
            </a:r>
            <a:r>
              <a:rPr lang="en-US" sz="2000" spc="-145" dirty="0">
                <a:solidFill>
                  <a:srgbClr val="5C5D60"/>
                </a:solidFill>
                <a:latin typeface="Gill Sans MT"/>
                <a:cs typeface="Gill Sans MT"/>
              </a:rPr>
              <a:t> </a:t>
            </a:r>
            <a:r>
              <a:rPr lang="en-US" sz="2000" spc="-10" dirty="0" smtClean="0">
                <a:solidFill>
                  <a:srgbClr val="5C5D60"/>
                </a:solidFill>
                <a:latin typeface="Gill Sans MT"/>
                <a:cs typeface="Gill Sans MT"/>
              </a:rPr>
              <a:t>project</a:t>
            </a:r>
            <a:endParaRPr lang="en-US" sz="2000" dirty="0">
              <a:latin typeface="Gill Sans MT"/>
              <a:cs typeface="Gill Sans MT"/>
            </a:endParaRPr>
          </a:p>
          <a:p>
            <a:pPr marL="756285" lvl="1" indent="-286385">
              <a:spcBef>
                <a:spcPts val="575"/>
              </a:spcBef>
              <a:buFont typeface="Arial"/>
              <a:buChar char="–"/>
              <a:tabLst>
                <a:tab pos="756920" algn="l"/>
              </a:tabLst>
            </a:pPr>
            <a:r>
              <a:rPr lang="en-US" sz="2400" spc="-5" dirty="0" smtClean="0">
                <a:solidFill>
                  <a:srgbClr val="5C5D60"/>
                </a:solidFill>
                <a:latin typeface="Gill Sans MT"/>
                <a:cs typeface="Gill Sans MT"/>
              </a:rPr>
              <a:t>Financial </a:t>
            </a:r>
            <a:r>
              <a:rPr lang="en-US" sz="2400" spc="-5" dirty="0">
                <a:solidFill>
                  <a:srgbClr val="5C5D60"/>
                </a:solidFill>
                <a:latin typeface="Gill Sans MT"/>
                <a:cs typeface="Gill Sans MT"/>
              </a:rPr>
              <a:t>statement </a:t>
            </a:r>
            <a:r>
              <a:rPr lang="en-US" sz="2400" dirty="0">
                <a:solidFill>
                  <a:srgbClr val="5C5D60"/>
                </a:solidFill>
                <a:latin typeface="Gill Sans MT"/>
                <a:cs typeface="Gill Sans MT"/>
              </a:rPr>
              <a:t>within the </a:t>
            </a:r>
            <a:r>
              <a:rPr lang="en-US" sz="2400" spc="-5" dirty="0">
                <a:solidFill>
                  <a:srgbClr val="5C5D60"/>
                </a:solidFill>
                <a:latin typeface="Gill Sans MT"/>
                <a:cs typeface="Gill Sans MT"/>
              </a:rPr>
              <a:t>last </a:t>
            </a:r>
            <a:r>
              <a:rPr lang="en-US" sz="2400" dirty="0">
                <a:solidFill>
                  <a:srgbClr val="5C5D60"/>
                </a:solidFill>
                <a:latin typeface="Gill Sans MT"/>
                <a:cs typeface="Gill Sans MT"/>
              </a:rPr>
              <a:t>12 </a:t>
            </a:r>
            <a:r>
              <a:rPr lang="en-US" sz="2400" spc="-5" dirty="0">
                <a:solidFill>
                  <a:srgbClr val="5C5D60"/>
                </a:solidFill>
                <a:latin typeface="Gill Sans MT"/>
                <a:cs typeface="Gill Sans MT"/>
              </a:rPr>
              <a:t>months </a:t>
            </a:r>
            <a:r>
              <a:rPr lang="en-US" sz="2400" spc="-15" dirty="0">
                <a:solidFill>
                  <a:srgbClr val="5C5D60"/>
                </a:solidFill>
                <a:latin typeface="Gill Sans MT"/>
                <a:cs typeface="Gill Sans MT"/>
              </a:rPr>
              <a:t>by </a:t>
            </a:r>
            <a:r>
              <a:rPr lang="en-US" sz="2400" dirty="0">
                <a:solidFill>
                  <a:srgbClr val="5C5D60"/>
                </a:solidFill>
                <a:latin typeface="Gill Sans MT"/>
                <a:cs typeface="Gill Sans MT"/>
              </a:rPr>
              <a:t>independent</a:t>
            </a:r>
            <a:r>
              <a:rPr lang="en-US" sz="2400" spc="-45" dirty="0">
                <a:solidFill>
                  <a:srgbClr val="5C5D60"/>
                </a:solidFill>
                <a:latin typeface="Gill Sans MT"/>
                <a:cs typeface="Gill Sans MT"/>
              </a:rPr>
              <a:t> </a:t>
            </a:r>
            <a:r>
              <a:rPr lang="en-US" sz="2400" spc="-65" dirty="0" smtClean="0">
                <a:solidFill>
                  <a:srgbClr val="5C5D60"/>
                </a:solidFill>
                <a:latin typeface="Gill Sans MT"/>
                <a:cs typeface="Gill Sans MT"/>
              </a:rPr>
              <a:t>CPA</a:t>
            </a:r>
          </a:p>
          <a:p>
            <a:pPr marL="756285" lvl="1" indent="-286385">
              <a:spcBef>
                <a:spcPts val="575"/>
              </a:spcBef>
              <a:buFont typeface="Arial"/>
              <a:buChar char="–"/>
              <a:tabLst>
                <a:tab pos="756920" algn="l"/>
              </a:tabLst>
            </a:pPr>
            <a:r>
              <a:rPr lang="en-US" sz="2400" spc="-65" dirty="0" smtClean="0">
                <a:solidFill>
                  <a:srgbClr val="5C5D60"/>
                </a:solidFill>
                <a:latin typeface="Gill Sans MT"/>
                <a:cs typeface="Gill Sans MT"/>
              </a:rPr>
              <a:t>Contractor CANNOT change key personnel identified in proposal without written request to SAWS and SAWS written approval</a:t>
            </a:r>
            <a:endParaRPr lang="en-US" sz="2400" dirty="0">
              <a:latin typeface="Gill Sans MT"/>
              <a:cs typeface="Gill Sans MT"/>
            </a:endParaRPr>
          </a:p>
          <a:p>
            <a:pPr>
              <a:lnSpc>
                <a:spcPct val="100000"/>
              </a:lnSpc>
              <a:spcBef>
                <a:spcPts val="57"/>
              </a:spcBef>
            </a:pPr>
            <a:endParaRPr lang="en-US" sz="2100" dirty="0">
              <a:latin typeface="Times New Roman"/>
              <a:cs typeface="Times New Roman"/>
            </a:endParaRPr>
          </a:p>
          <a:p>
            <a:pPr marL="0" indent="0">
              <a:lnSpc>
                <a:spcPct val="100000"/>
              </a:lnSpc>
              <a:buNone/>
            </a:pPr>
            <a:r>
              <a:rPr lang="en-US" sz="2400" dirty="0">
                <a:solidFill>
                  <a:srgbClr val="5C5D60"/>
                </a:solidFill>
                <a:latin typeface="Gill Sans MT"/>
                <a:cs typeface="Gill Sans MT"/>
              </a:rPr>
              <a:t>* </a:t>
            </a:r>
            <a:r>
              <a:rPr lang="en-US" sz="2400" spc="-5" dirty="0">
                <a:solidFill>
                  <a:srgbClr val="5C5D60"/>
                </a:solidFill>
                <a:latin typeface="Gill Sans MT"/>
                <a:cs typeface="Gill Sans MT"/>
              </a:rPr>
              <a:t>Refer </a:t>
            </a:r>
            <a:r>
              <a:rPr lang="en-US" sz="2400" dirty="0">
                <a:solidFill>
                  <a:srgbClr val="5C5D60"/>
                </a:solidFill>
                <a:latin typeface="Gill Sans MT"/>
                <a:cs typeface="Gill Sans MT"/>
              </a:rPr>
              <a:t>to SIR </a:t>
            </a:r>
            <a:r>
              <a:rPr lang="en-US" sz="2400" spc="-5" dirty="0">
                <a:solidFill>
                  <a:srgbClr val="5C5D60"/>
                </a:solidFill>
                <a:latin typeface="Gill Sans MT"/>
                <a:cs typeface="Gill Sans MT"/>
              </a:rPr>
              <a:t>for </a:t>
            </a:r>
            <a:r>
              <a:rPr lang="en-US" sz="2400" dirty="0">
                <a:solidFill>
                  <a:srgbClr val="5C5D60"/>
                </a:solidFill>
                <a:latin typeface="Gill Sans MT"/>
                <a:cs typeface="Gill Sans MT"/>
              </a:rPr>
              <a:t>full </a:t>
            </a:r>
            <a:r>
              <a:rPr lang="en-US" sz="2400" spc="-5" dirty="0">
                <a:solidFill>
                  <a:srgbClr val="5C5D60"/>
                </a:solidFill>
                <a:latin typeface="Gill Sans MT"/>
                <a:cs typeface="Gill Sans MT"/>
              </a:rPr>
              <a:t>detail </a:t>
            </a:r>
            <a:r>
              <a:rPr lang="en-US" sz="2400" dirty="0">
                <a:solidFill>
                  <a:srgbClr val="5C5D60"/>
                </a:solidFill>
                <a:latin typeface="Gill Sans MT"/>
                <a:cs typeface="Gill Sans MT"/>
              </a:rPr>
              <a:t>of Evaluation </a:t>
            </a:r>
            <a:r>
              <a:rPr lang="en-US" sz="2400" spc="-5" dirty="0">
                <a:solidFill>
                  <a:srgbClr val="5C5D60"/>
                </a:solidFill>
                <a:latin typeface="Gill Sans MT"/>
                <a:cs typeface="Gill Sans MT"/>
              </a:rPr>
              <a:t>Criteria</a:t>
            </a:r>
            <a:r>
              <a:rPr lang="en-US" sz="2400" spc="-55" dirty="0">
                <a:solidFill>
                  <a:srgbClr val="5C5D60"/>
                </a:solidFill>
                <a:latin typeface="Gill Sans MT"/>
                <a:cs typeface="Gill Sans MT"/>
              </a:rPr>
              <a:t> </a:t>
            </a:r>
            <a:r>
              <a:rPr lang="en-US" sz="2400" spc="-10" dirty="0">
                <a:solidFill>
                  <a:srgbClr val="5C5D60"/>
                </a:solidFill>
                <a:latin typeface="Gill Sans MT"/>
                <a:cs typeface="Gill Sans MT"/>
              </a:rPr>
              <a:t>requirements</a:t>
            </a:r>
            <a:endParaRPr lang="en-US" sz="24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Experience (20 points)</a:t>
            </a:r>
          </a:p>
          <a:p>
            <a:endParaRPr lang="en-US" dirty="0"/>
          </a:p>
        </p:txBody>
      </p:sp>
    </p:spTree>
    <p:extLst>
      <p:ext uri="{BB962C8B-B14F-4D97-AF65-F5344CB8AC3E}">
        <p14:creationId xmlns:p14="http://schemas.microsoft.com/office/powerpoint/2010/main" val="114272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p:txBody>
          <a:bodyPr/>
          <a:lstStyle/>
          <a:p>
            <a:pPr marL="9144" marR="828040" indent="-347472">
              <a:lnSpc>
                <a:spcPct val="120000"/>
              </a:lnSpc>
              <a:spcBef>
                <a:spcPts val="225"/>
              </a:spcBef>
              <a:tabLst>
                <a:tab pos="355600" algn="l"/>
              </a:tabLst>
            </a:pPr>
            <a:r>
              <a:rPr lang="en-US" sz="2800" spc="-5" dirty="0">
                <a:solidFill>
                  <a:srgbClr val="5C5D60"/>
                </a:solidFill>
                <a:latin typeface="Gill Sans MT"/>
                <a:cs typeface="Gill Sans MT"/>
              </a:rPr>
              <a:t>Qualifications and Experience </a:t>
            </a:r>
            <a:r>
              <a:rPr lang="en-US" sz="2800" dirty="0">
                <a:solidFill>
                  <a:srgbClr val="5C5D60"/>
                </a:solidFill>
                <a:latin typeface="Gill Sans MT"/>
                <a:cs typeface="Gill Sans MT"/>
              </a:rPr>
              <a:t>of </a:t>
            </a:r>
            <a:r>
              <a:rPr lang="en-US" sz="2800" spc="-75" dirty="0">
                <a:solidFill>
                  <a:srgbClr val="5C5D60"/>
                </a:solidFill>
                <a:latin typeface="Gill Sans MT"/>
                <a:cs typeface="Gill Sans MT"/>
              </a:rPr>
              <a:t>Key </a:t>
            </a:r>
            <a:r>
              <a:rPr lang="en-US" sz="2800" spc="-10" dirty="0">
                <a:solidFill>
                  <a:srgbClr val="5C5D60"/>
                </a:solidFill>
                <a:latin typeface="Gill Sans MT"/>
                <a:cs typeface="Gill Sans MT"/>
              </a:rPr>
              <a:t>Personnel Proposed for </a:t>
            </a:r>
            <a:r>
              <a:rPr lang="en-US" sz="2800" spc="-15" dirty="0" smtClean="0">
                <a:solidFill>
                  <a:srgbClr val="5C5D60"/>
                </a:solidFill>
                <a:latin typeface="Gill Sans MT"/>
                <a:cs typeface="Gill Sans MT"/>
              </a:rPr>
              <a:t>Project</a:t>
            </a:r>
            <a:endParaRPr lang="en-US" sz="2800" dirty="0" smtClean="0">
              <a:solidFill>
                <a:prstClr val="black"/>
              </a:solidFill>
              <a:latin typeface="Gill Sans MT"/>
              <a:cs typeface="Gill Sans MT"/>
            </a:endParaRPr>
          </a:p>
          <a:p>
            <a:pPr marL="756285" marR="6350" lvl="1" indent="-286385">
              <a:spcBef>
                <a:spcPts val="590"/>
              </a:spcBef>
              <a:buFont typeface="Arial"/>
              <a:buChar char="–"/>
              <a:tabLst>
                <a:tab pos="756920" algn="l"/>
              </a:tabLst>
            </a:pPr>
            <a:r>
              <a:rPr lang="en-US" sz="2400" spc="-5" dirty="0" smtClean="0">
                <a:solidFill>
                  <a:srgbClr val="5C5D60"/>
                </a:solidFill>
                <a:latin typeface="Gill Sans MT"/>
                <a:cs typeface="Gill Sans MT"/>
              </a:rPr>
              <a:t>Resumes of </a:t>
            </a:r>
            <a:r>
              <a:rPr lang="en-US" sz="2400" spc="-65" dirty="0" smtClean="0">
                <a:solidFill>
                  <a:srgbClr val="5C5D60"/>
                </a:solidFill>
                <a:latin typeface="Gill Sans MT"/>
                <a:cs typeface="Gill Sans MT"/>
              </a:rPr>
              <a:t>Key </a:t>
            </a:r>
            <a:r>
              <a:rPr lang="en-US" sz="2400" spc="-10" dirty="0" smtClean="0">
                <a:solidFill>
                  <a:srgbClr val="5C5D60"/>
                </a:solidFill>
                <a:latin typeface="Gill Sans MT"/>
                <a:cs typeface="Gill Sans MT"/>
              </a:rPr>
              <a:t>Personnel </a:t>
            </a:r>
            <a:r>
              <a:rPr lang="en-US" sz="2400" spc="-5" dirty="0" smtClean="0">
                <a:solidFill>
                  <a:srgbClr val="5C5D60"/>
                </a:solidFill>
                <a:latin typeface="Gill Sans MT"/>
                <a:cs typeface="Gill Sans MT"/>
              </a:rPr>
              <a:t>on </a:t>
            </a:r>
            <a:r>
              <a:rPr lang="en-US" sz="2400" dirty="0" smtClean="0">
                <a:solidFill>
                  <a:srgbClr val="5C5D60"/>
                </a:solidFill>
                <a:latin typeface="Gill Sans MT"/>
                <a:cs typeface="Gill Sans MT"/>
              </a:rPr>
              <a:t>8 ½ x 11” </a:t>
            </a:r>
            <a:r>
              <a:rPr lang="en-US" sz="2400" spc="-5" dirty="0" smtClean="0">
                <a:solidFill>
                  <a:srgbClr val="5C5D60"/>
                </a:solidFill>
                <a:latin typeface="Gill Sans MT"/>
                <a:cs typeface="Gill Sans MT"/>
              </a:rPr>
              <a:t>one per person, </a:t>
            </a:r>
            <a:r>
              <a:rPr lang="en-US" sz="2400" spc="-10" dirty="0" smtClean="0">
                <a:solidFill>
                  <a:srgbClr val="5C5D60"/>
                </a:solidFill>
                <a:latin typeface="Gill Sans MT"/>
                <a:cs typeface="Gill Sans MT"/>
              </a:rPr>
              <a:t>not </a:t>
            </a:r>
            <a:r>
              <a:rPr lang="en-US" sz="2400" dirty="0" smtClean="0">
                <a:solidFill>
                  <a:srgbClr val="5C5D60"/>
                </a:solidFill>
                <a:latin typeface="Gill Sans MT"/>
                <a:cs typeface="Gill Sans MT"/>
              </a:rPr>
              <a:t>to </a:t>
            </a:r>
            <a:r>
              <a:rPr lang="en-US" sz="2400" spc="-5" dirty="0" smtClean="0">
                <a:solidFill>
                  <a:srgbClr val="5C5D60"/>
                </a:solidFill>
                <a:latin typeface="Gill Sans MT"/>
                <a:cs typeface="Gill Sans MT"/>
              </a:rPr>
              <a:t>exceed one (1)  page as </a:t>
            </a:r>
            <a:r>
              <a:rPr lang="en-US" sz="2400" dirty="0" smtClean="0">
                <a:solidFill>
                  <a:srgbClr val="5C5D60"/>
                </a:solidFill>
                <a:latin typeface="Gill Sans MT"/>
                <a:cs typeface="Gill Sans MT"/>
              </a:rPr>
              <a:t>identified </a:t>
            </a:r>
            <a:r>
              <a:rPr lang="en-US" sz="2400" spc="-5" dirty="0" smtClean="0">
                <a:solidFill>
                  <a:srgbClr val="5C5D60"/>
                </a:solidFill>
                <a:latin typeface="Gill Sans MT"/>
                <a:cs typeface="Gill Sans MT"/>
              </a:rPr>
              <a:t>on </a:t>
            </a:r>
            <a:r>
              <a:rPr lang="en-US" sz="2400" dirty="0" smtClean="0">
                <a:solidFill>
                  <a:srgbClr val="5C5D60"/>
                </a:solidFill>
                <a:latin typeface="Gill Sans MT"/>
                <a:cs typeface="Gill Sans MT"/>
              </a:rPr>
              <a:t>the </a:t>
            </a:r>
            <a:r>
              <a:rPr lang="en-US" sz="2400" spc="-5" dirty="0" smtClean="0">
                <a:solidFill>
                  <a:srgbClr val="5C5D60"/>
                </a:solidFill>
                <a:latin typeface="Gill Sans MT"/>
                <a:cs typeface="Gill Sans MT"/>
              </a:rPr>
              <a:t>Org</a:t>
            </a:r>
            <a:r>
              <a:rPr lang="en-US" sz="2400" spc="-85" dirty="0" smtClean="0">
                <a:solidFill>
                  <a:srgbClr val="5C5D60"/>
                </a:solidFill>
                <a:latin typeface="Gill Sans MT"/>
                <a:cs typeface="Gill Sans MT"/>
              </a:rPr>
              <a:t> </a:t>
            </a:r>
            <a:r>
              <a:rPr lang="en-US" sz="2400" spc="5" dirty="0" smtClean="0">
                <a:solidFill>
                  <a:srgbClr val="5C5D60"/>
                </a:solidFill>
                <a:latin typeface="Gill Sans MT"/>
                <a:cs typeface="Gill Sans MT"/>
              </a:rPr>
              <a:t>Chart</a:t>
            </a:r>
            <a:endParaRPr lang="en-US" sz="2400" dirty="0" smtClean="0">
              <a:solidFill>
                <a:prstClr val="black"/>
              </a:solidFill>
              <a:latin typeface="Gill Sans MT"/>
              <a:cs typeface="Gill Sans MT"/>
            </a:endParaRPr>
          </a:p>
          <a:p>
            <a:pPr marL="1270000" lvl="2" indent="-342900">
              <a:spcBef>
                <a:spcPts val="535"/>
              </a:spcBef>
              <a:buFont typeface="Wingdings" panose="05000000000000000000" pitchFamily="2" charset="2"/>
              <a:buChar char="§"/>
              <a:tabLst>
                <a:tab pos="1155700" algn="l"/>
              </a:tabLst>
            </a:pPr>
            <a:r>
              <a:rPr lang="en-US" sz="2200" spc="-15" dirty="0" smtClean="0">
                <a:solidFill>
                  <a:srgbClr val="5C5D60"/>
                </a:solidFill>
                <a:latin typeface="Gill Sans MT"/>
                <a:cs typeface="Gill Sans MT"/>
              </a:rPr>
              <a:t>Professional</a:t>
            </a:r>
            <a:r>
              <a:rPr lang="en-US" sz="2200" spc="65" dirty="0" smtClean="0">
                <a:solidFill>
                  <a:srgbClr val="5C5D60"/>
                </a:solidFill>
                <a:latin typeface="Gill Sans MT"/>
                <a:cs typeface="Gill Sans MT"/>
              </a:rPr>
              <a:t> </a:t>
            </a:r>
            <a:r>
              <a:rPr lang="en-US" sz="2200" dirty="0">
                <a:solidFill>
                  <a:srgbClr val="5C5D60"/>
                </a:solidFill>
                <a:latin typeface="Gill Sans MT"/>
                <a:cs typeface="Gill Sans MT"/>
              </a:rPr>
              <a:t>experience,</a:t>
            </a:r>
            <a:r>
              <a:rPr lang="en-US" sz="2200" spc="-220" dirty="0">
                <a:solidFill>
                  <a:srgbClr val="5C5D60"/>
                </a:solidFill>
                <a:latin typeface="Gill Sans MT"/>
                <a:cs typeface="Gill Sans MT"/>
              </a:rPr>
              <a:t> </a:t>
            </a:r>
            <a:r>
              <a:rPr lang="en-US" sz="2200" spc="-5" dirty="0">
                <a:solidFill>
                  <a:srgbClr val="5C5D60"/>
                </a:solidFill>
                <a:latin typeface="Gill Sans MT"/>
                <a:cs typeface="Gill Sans MT"/>
              </a:rPr>
              <a:t>education,</a:t>
            </a:r>
            <a:r>
              <a:rPr lang="en-US" sz="2200" spc="-185" dirty="0">
                <a:solidFill>
                  <a:srgbClr val="5C5D60"/>
                </a:solidFill>
                <a:latin typeface="Gill Sans MT"/>
                <a:cs typeface="Gill Sans MT"/>
              </a:rPr>
              <a:t> </a:t>
            </a:r>
            <a:r>
              <a:rPr lang="en-US" sz="2200" spc="-10" dirty="0">
                <a:solidFill>
                  <a:srgbClr val="5C5D60"/>
                </a:solidFill>
                <a:latin typeface="Gill Sans MT"/>
                <a:cs typeface="Gill Sans MT"/>
              </a:rPr>
              <a:t>role,</a:t>
            </a:r>
            <a:r>
              <a:rPr lang="en-US" sz="2200" spc="-195" dirty="0">
                <a:solidFill>
                  <a:srgbClr val="5C5D60"/>
                </a:solidFill>
                <a:latin typeface="Gill Sans MT"/>
                <a:cs typeface="Gill Sans MT"/>
              </a:rPr>
              <a:t> </a:t>
            </a:r>
            <a:r>
              <a:rPr lang="en-US" sz="2200" spc="-5" dirty="0">
                <a:solidFill>
                  <a:srgbClr val="5C5D60"/>
                </a:solidFill>
                <a:latin typeface="Gill Sans MT"/>
                <a:cs typeface="Gill Sans MT"/>
              </a:rPr>
              <a:t>descriptions</a:t>
            </a:r>
            <a:r>
              <a:rPr lang="en-US" sz="2200" spc="65" dirty="0">
                <a:solidFill>
                  <a:srgbClr val="5C5D60"/>
                </a:solidFill>
                <a:latin typeface="Gill Sans MT"/>
                <a:cs typeface="Gill Sans MT"/>
              </a:rPr>
              <a:t> </a:t>
            </a:r>
            <a:r>
              <a:rPr lang="en-US" sz="2200" spc="-5" dirty="0">
                <a:solidFill>
                  <a:srgbClr val="5C5D60"/>
                </a:solidFill>
                <a:latin typeface="Gill Sans MT"/>
                <a:cs typeface="Gill Sans MT"/>
              </a:rPr>
              <a:t>of</a:t>
            </a:r>
            <a:r>
              <a:rPr lang="en-US" sz="2200" spc="20" dirty="0">
                <a:solidFill>
                  <a:srgbClr val="5C5D60"/>
                </a:solidFill>
                <a:latin typeface="Gill Sans MT"/>
                <a:cs typeface="Gill Sans MT"/>
              </a:rPr>
              <a:t> </a:t>
            </a:r>
            <a:r>
              <a:rPr lang="en-US" sz="2200" spc="-10" dirty="0">
                <a:solidFill>
                  <a:srgbClr val="5C5D60"/>
                </a:solidFill>
                <a:latin typeface="Gill Sans MT"/>
                <a:cs typeface="Gill Sans MT"/>
              </a:rPr>
              <a:t>capabilities,</a:t>
            </a:r>
            <a:r>
              <a:rPr lang="en-US" sz="2200" spc="-160" dirty="0">
                <a:solidFill>
                  <a:srgbClr val="5C5D60"/>
                </a:solidFill>
                <a:latin typeface="Gill Sans MT"/>
                <a:cs typeface="Gill Sans MT"/>
              </a:rPr>
              <a:t> </a:t>
            </a:r>
            <a:r>
              <a:rPr lang="en-US" sz="2200" spc="5" dirty="0">
                <a:solidFill>
                  <a:srgbClr val="5C5D60"/>
                </a:solidFill>
                <a:latin typeface="Gill Sans MT"/>
                <a:cs typeface="Gill Sans MT"/>
              </a:rPr>
              <a:t>etc.</a:t>
            </a:r>
            <a:endParaRPr lang="en-US" sz="2200" dirty="0">
              <a:solidFill>
                <a:prstClr val="black"/>
              </a:solidFill>
              <a:latin typeface="Gill Sans MT"/>
              <a:cs typeface="Gill Sans MT"/>
            </a:endParaRPr>
          </a:p>
          <a:p>
            <a:pPr marL="1270000" marR="8255" lvl="2" indent="-342900">
              <a:spcBef>
                <a:spcPts val="525"/>
              </a:spcBef>
              <a:buFont typeface="Wingdings" panose="05000000000000000000" pitchFamily="2" charset="2"/>
              <a:buChar char="§"/>
              <a:tabLst>
                <a:tab pos="1155700" algn="l"/>
              </a:tabLst>
            </a:pPr>
            <a:r>
              <a:rPr lang="en-US" sz="2200" spc="-5" dirty="0">
                <a:solidFill>
                  <a:srgbClr val="5C5D60"/>
                </a:solidFill>
                <a:latin typeface="Gill Sans MT"/>
                <a:cs typeface="Gill Sans MT"/>
              </a:rPr>
              <a:t>List of </a:t>
            </a:r>
            <a:r>
              <a:rPr lang="en-US" sz="2200" dirty="0">
                <a:solidFill>
                  <a:srgbClr val="5C5D60"/>
                </a:solidFill>
                <a:latin typeface="Gill Sans MT"/>
                <a:cs typeface="Gill Sans MT"/>
              </a:rPr>
              <a:t>all other </a:t>
            </a:r>
            <a:r>
              <a:rPr lang="en-US" sz="2200" spc="-15" dirty="0">
                <a:solidFill>
                  <a:srgbClr val="5C5D60"/>
                </a:solidFill>
                <a:latin typeface="Gill Sans MT"/>
                <a:cs typeface="Gill Sans MT"/>
              </a:rPr>
              <a:t>active </a:t>
            </a:r>
            <a:r>
              <a:rPr lang="en-US" sz="2200" spc="-10" dirty="0">
                <a:solidFill>
                  <a:srgbClr val="5C5D60"/>
                </a:solidFill>
                <a:latin typeface="Gill Sans MT"/>
                <a:cs typeface="Gill Sans MT"/>
              </a:rPr>
              <a:t>projects </a:t>
            </a:r>
            <a:r>
              <a:rPr lang="en-US" sz="2200" spc="-5" dirty="0">
                <a:solidFill>
                  <a:srgbClr val="5C5D60"/>
                </a:solidFill>
                <a:latin typeface="Gill Sans MT"/>
                <a:cs typeface="Gill Sans MT"/>
              </a:rPr>
              <a:t>team member </a:t>
            </a:r>
            <a:r>
              <a:rPr lang="en-US" sz="2200" dirty="0">
                <a:solidFill>
                  <a:srgbClr val="5C5D60"/>
                </a:solidFill>
                <a:latin typeface="Gill Sans MT"/>
                <a:cs typeface="Gill Sans MT"/>
              </a:rPr>
              <a:t>assigned, </a:t>
            </a:r>
            <a:r>
              <a:rPr lang="en-US" sz="2200" spc="-5" dirty="0">
                <a:solidFill>
                  <a:srgbClr val="5C5D60"/>
                </a:solidFill>
                <a:latin typeface="Gill Sans MT"/>
                <a:cs typeface="Gill Sans MT"/>
              </a:rPr>
              <a:t>percentage, date of completion  of</a:t>
            </a:r>
            <a:r>
              <a:rPr lang="en-US" sz="2200" spc="-75" dirty="0">
                <a:solidFill>
                  <a:srgbClr val="5C5D60"/>
                </a:solidFill>
                <a:latin typeface="Gill Sans MT"/>
                <a:cs typeface="Gill Sans MT"/>
              </a:rPr>
              <a:t> </a:t>
            </a:r>
            <a:r>
              <a:rPr lang="en-US" sz="2200" spc="-20" dirty="0">
                <a:solidFill>
                  <a:srgbClr val="5C5D60"/>
                </a:solidFill>
                <a:latin typeface="Gill Sans MT"/>
                <a:cs typeface="Gill Sans MT"/>
              </a:rPr>
              <a:t>work</a:t>
            </a:r>
          </a:p>
          <a:p>
            <a:pPr marL="927100" marR="8255" lvl="2" indent="0">
              <a:spcBef>
                <a:spcPts val="525"/>
              </a:spcBef>
              <a:buNone/>
              <a:tabLst>
                <a:tab pos="1155700" algn="l"/>
              </a:tabLst>
            </a:pPr>
            <a:endParaRPr lang="en-US" sz="1950" dirty="0">
              <a:solidFill>
                <a:prstClr val="black"/>
              </a:solidFill>
              <a:latin typeface="Times New Roman"/>
              <a:cs typeface="Times New Roman"/>
            </a:endParaRP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000" spc="65" dirty="0">
                <a:solidFill>
                  <a:srgbClr val="5C5D60"/>
                </a:solidFill>
                <a:latin typeface="Arial Unicode MS"/>
                <a:cs typeface="Arial Unicode MS"/>
              </a:rPr>
              <a:t>✓</a:t>
            </a:r>
            <a:r>
              <a:rPr lang="en-US" sz="2000" spc="-335" dirty="0">
                <a:solidFill>
                  <a:srgbClr val="5C5D60"/>
                </a:solidFill>
                <a:latin typeface="Arial Unicode MS"/>
                <a:cs typeface="Arial Unicode MS"/>
              </a:rPr>
              <a:t> </a:t>
            </a:r>
            <a:r>
              <a:rPr lang="en-US" sz="2000" spc="-50" dirty="0">
                <a:solidFill>
                  <a:srgbClr val="5C5D60"/>
                </a:solidFill>
                <a:latin typeface="Gill Sans MT"/>
                <a:cs typeface="Gill Sans MT"/>
              </a:rPr>
              <a:t>Key</a:t>
            </a:r>
            <a:r>
              <a:rPr lang="en-US" sz="2000" spc="-50" dirty="0">
                <a:solidFill>
                  <a:srgbClr val="5C5D60"/>
                </a:solidFill>
                <a:latin typeface="Times New Roman"/>
                <a:cs typeface="Times New Roman"/>
              </a:rPr>
              <a:t>	</a:t>
            </a:r>
            <a:r>
              <a:rPr lang="en-US" sz="2000" spc="-10" dirty="0">
                <a:solidFill>
                  <a:srgbClr val="5C5D60"/>
                </a:solidFill>
                <a:latin typeface="Gill Sans MT"/>
                <a:cs typeface="Gill Sans MT"/>
              </a:rPr>
              <a:t>Personnel</a:t>
            </a:r>
            <a:r>
              <a:rPr lang="en-US" sz="2000" spc="-10" dirty="0">
                <a:solidFill>
                  <a:srgbClr val="5C5D60"/>
                </a:solidFill>
                <a:latin typeface="Times New Roman"/>
                <a:cs typeface="Times New Roman"/>
              </a:rPr>
              <a:t>	</a:t>
            </a:r>
            <a:r>
              <a:rPr lang="en-US" sz="2000" spc="-5" dirty="0">
                <a:solidFill>
                  <a:srgbClr val="5C5D60"/>
                </a:solidFill>
                <a:latin typeface="Gill Sans MT"/>
                <a:cs typeface="Gill Sans MT"/>
              </a:rPr>
              <a:t>include</a:t>
            </a:r>
            <a:r>
              <a:rPr lang="en-US" sz="2000" spc="-5" dirty="0">
                <a:solidFill>
                  <a:srgbClr val="5C5D60"/>
                </a:solidFill>
                <a:latin typeface="Times New Roman"/>
                <a:cs typeface="Times New Roman"/>
              </a:rPr>
              <a:t>	</a:t>
            </a:r>
            <a:r>
              <a:rPr lang="en-US" sz="2000" spc="-5" dirty="0" smtClean="0">
                <a:solidFill>
                  <a:srgbClr val="5C5D60"/>
                </a:solidFill>
                <a:latin typeface="Gill Sans MT"/>
                <a:cs typeface="Gill Sans MT"/>
              </a:rPr>
              <a:t>PM, CM, QA/QC Lead, Project Scheduler,</a:t>
            </a:r>
            <a:r>
              <a:rPr lang="en-US" sz="2000" spc="-5" dirty="0">
                <a:solidFill>
                  <a:srgbClr val="5C5D60"/>
                </a:solidFill>
                <a:latin typeface="Times New Roman"/>
                <a:cs typeface="Times New Roman"/>
              </a:rPr>
              <a:t>	</a:t>
            </a:r>
            <a:r>
              <a:rPr lang="en-US" sz="2000" spc="-10" dirty="0" smtClean="0">
                <a:solidFill>
                  <a:srgbClr val="5C5D60"/>
                </a:solidFill>
                <a:latin typeface="Gill Sans MT"/>
                <a:cs typeface="Gill Sans MT"/>
              </a:rPr>
              <a:t>Project</a:t>
            </a:r>
            <a:r>
              <a:rPr lang="en-US" sz="2000" spc="-10" dirty="0">
                <a:solidFill>
                  <a:srgbClr val="5C5D60"/>
                </a:solidFill>
                <a:latin typeface="Times New Roman"/>
                <a:cs typeface="Times New Roman"/>
              </a:rPr>
              <a:t> </a:t>
            </a:r>
            <a:r>
              <a:rPr lang="en-US" sz="2000" spc="-5" dirty="0" smtClean="0">
                <a:solidFill>
                  <a:srgbClr val="5C5D60"/>
                </a:solidFill>
                <a:latin typeface="Gill Sans MT"/>
                <a:cs typeface="Gill Sans MT"/>
              </a:rPr>
              <a:t>Superintendent,</a:t>
            </a:r>
            <a:r>
              <a:rPr lang="en-US" sz="2000" spc="-5" dirty="0">
                <a:solidFill>
                  <a:srgbClr val="5C5D60"/>
                </a:solidFill>
                <a:latin typeface="Times New Roman"/>
                <a:cs typeface="Times New Roman"/>
              </a:rPr>
              <a:t> </a:t>
            </a:r>
            <a:r>
              <a:rPr lang="en-US" sz="2000" dirty="0" smtClean="0">
                <a:solidFill>
                  <a:srgbClr val="5C5D60"/>
                </a:solidFill>
                <a:latin typeface="Gill Sans MT"/>
                <a:cs typeface="Gill Sans MT"/>
              </a:rPr>
              <a:t>Open</a:t>
            </a:r>
            <a:r>
              <a:rPr lang="en-US" sz="2000" dirty="0" smtClean="0">
                <a:solidFill>
                  <a:srgbClr val="5C5D60"/>
                </a:solidFill>
                <a:latin typeface="Times New Roman"/>
                <a:cs typeface="Times New Roman"/>
              </a:rPr>
              <a:t> </a:t>
            </a:r>
            <a:r>
              <a:rPr lang="en-US" sz="2000" spc="-5" dirty="0" smtClean="0">
                <a:solidFill>
                  <a:srgbClr val="5C5D60"/>
                </a:solidFill>
                <a:latin typeface="Gill Sans MT"/>
                <a:cs typeface="Gill Sans MT"/>
              </a:rPr>
              <a:t>Cut Superintendent,</a:t>
            </a:r>
            <a:r>
              <a:rPr lang="en-US" sz="2000" spc="-5" dirty="0">
                <a:solidFill>
                  <a:srgbClr val="5C5D60"/>
                </a:solidFill>
                <a:latin typeface="Times New Roman"/>
                <a:cs typeface="Times New Roman"/>
              </a:rPr>
              <a:t> </a:t>
            </a:r>
            <a:r>
              <a:rPr lang="en-US" sz="2000" spc="-25" dirty="0" smtClean="0">
                <a:solidFill>
                  <a:srgbClr val="5C5D60"/>
                </a:solidFill>
                <a:latin typeface="Gill Sans MT"/>
                <a:cs typeface="Gill Sans MT"/>
              </a:rPr>
              <a:t>Pipe Jacking/Tunneling </a:t>
            </a:r>
            <a:r>
              <a:rPr lang="en-US" sz="2000" spc="-5" dirty="0" smtClean="0">
                <a:solidFill>
                  <a:srgbClr val="5C5D60"/>
                </a:solidFill>
                <a:latin typeface="Gill Sans MT"/>
                <a:cs typeface="Gill Sans MT"/>
              </a:rPr>
              <a:t>Superintendent</a:t>
            </a:r>
            <a:endParaRPr lang="en-US" sz="2000" spc="-10" dirty="0">
              <a:solidFill>
                <a:srgbClr val="5C5D60"/>
              </a:solidFill>
              <a:latin typeface="Gill Sans MT"/>
              <a:cs typeface="Gill Sans MT"/>
            </a:endParaRPr>
          </a:p>
          <a:p>
            <a:pPr marL="469900" marR="5080" lvl="0" indent="-229235">
              <a:spcBef>
                <a:spcPts val="0"/>
              </a:spcBef>
              <a:buNone/>
              <a:tabLst>
                <a:tab pos="1019810" algn="l"/>
                <a:tab pos="2204085" algn="l"/>
                <a:tab pos="3101975" algn="l"/>
                <a:tab pos="3629025" algn="l"/>
                <a:tab pos="4534535" algn="l"/>
                <a:tab pos="6303645" algn="l"/>
                <a:tab pos="7058025" algn="l"/>
                <a:tab pos="7617459" algn="l"/>
                <a:tab pos="9386570" algn="l"/>
              </a:tabLst>
            </a:pPr>
            <a:r>
              <a:rPr lang="en-US" sz="2000" spc="65" dirty="0" smtClean="0">
                <a:solidFill>
                  <a:srgbClr val="5C5D60"/>
                </a:solidFill>
                <a:latin typeface="Arial Unicode MS"/>
                <a:cs typeface="Arial Unicode MS"/>
              </a:rPr>
              <a:t>✓</a:t>
            </a:r>
            <a:r>
              <a:rPr lang="en-US" sz="2000" spc="-335" dirty="0" smtClean="0">
                <a:solidFill>
                  <a:srgbClr val="5C5D60"/>
                </a:solidFill>
                <a:latin typeface="Arial Unicode MS"/>
                <a:cs typeface="Arial Unicode MS"/>
              </a:rPr>
              <a:t> </a:t>
            </a:r>
            <a:r>
              <a:rPr lang="en-US" sz="2000" spc="-50" dirty="0">
                <a:solidFill>
                  <a:srgbClr val="5C5D60"/>
                </a:solidFill>
                <a:latin typeface="Gill Sans MT"/>
                <a:cs typeface="Gill Sans MT"/>
              </a:rPr>
              <a:t>Key</a:t>
            </a:r>
            <a:r>
              <a:rPr lang="en-US" sz="2000" spc="-5" dirty="0">
                <a:solidFill>
                  <a:srgbClr val="5C5D60"/>
                </a:solidFill>
                <a:latin typeface="Gill Sans MT"/>
                <a:cs typeface="Gill Sans MT"/>
              </a:rPr>
              <a:t> Subcontractor</a:t>
            </a:r>
            <a:r>
              <a:rPr lang="en-US" sz="2000" spc="-55" dirty="0">
                <a:solidFill>
                  <a:srgbClr val="5C5D60"/>
                </a:solidFill>
                <a:latin typeface="Gill Sans MT"/>
                <a:cs typeface="Gill Sans MT"/>
              </a:rPr>
              <a:t> </a:t>
            </a:r>
            <a:r>
              <a:rPr lang="en-US" sz="2000" spc="-10" dirty="0">
                <a:solidFill>
                  <a:srgbClr val="5C5D60"/>
                </a:solidFill>
                <a:latin typeface="Gill Sans MT"/>
                <a:cs typeface="Gill Sans MT"/>
              </a:rPr>
              <a:t>roles</a:t>
            </a:r>
            <a:r>
              <a:rPr lang="en-US" sz="2000" spc="-5" dirty="0">
                <a:solidFill>
                  <a:srgbClr val="5C5D60"/>
                </a:solidFill>
                <a:latin typeface="Gill Sans MT"/>
                <a:cs typeface="Gill Sans MT"/>
              </a:rPr>
              <a:t> </a:t>
            </a:r>
            <a:r>
              <a:rPr lang="en-US" sz="2000" dirty="0">
                <a:solidFill>
                  <a:srgbClr val="5C5D60"/>
                </a:solidFill>
                <a:latin typeface="Gill Sans MT"/>
                <a:cs typeface="Gill Sans MT"/>
              </a:rPr>
              <a:t>include</a:t>
            </a:r>
            <a:r>
              <a:rPr lang="en-US" sz="2000" spc="-25" dirty="0">
                <a:solidFill>
                  <a:srgbClr val="5C5D60"/>
                </a:solidFill>
                <a:latin typeface="Gill Sans MT"/>
                <a:cs typeface="Gill Sans MT"/>
              </a:rPr>
              <a:t> </a:t>
            </a:r>
            <a:r>
              <a:rPr lang="en-US" sz="2000" dirty="0">
                <a:solidFill>
                  <a:srgbClr val="5C5D60"/>
                </a:solidFill>
                <a:latin typeface="Gill Sans MT"/>
                <a:cs typeface="Gill Sans MT"/>
              </a:rPr>
              <a:t>tunneling,</a:t>
            </a:r>
            <a:r>
              <a:rPr lang="en-US" sz="2000" spc="-240" dirty="0">
                <a:solidFill>
                  <a:srgbClr val="5C5D60"/>
                </a:solidFill>
                <a:latin typeface="Gill Sans MT"/>
                <a:cs typeface="Gill Sans MT"/>
              </a:rPr>
              <a:t> </a:t>
            </a:r>
            <a:r>
              <a:rPr lang="en-US" sz="2000" dirty="0" smtClean="0">
                <a:solidFill>
                  <a:srgbClr val="5C5D60"/>
                </a:solidFill>
                <a:latin typeface="Gill Sans MT"/>
                <a:cs typeface="Gill Sans MT"/>
              </a:rPr>
              <a:t>hand</a:t>
            </a:r>
            <a:r>
              <a:rPr lang="en-US" sz="2000" spc="-25" dirty="0" smtClean="0">
                <a:solidFill>
                  <a:srgbClr val="5C5D60"/>
                </a:solidFill>
                <a:latin typeface="Gill Sans MT"/>
                <a:cs typeface="Gill Sans MT"/>
              </a:rPr>
              <a:t> </a:t>
            </a:r>
            <a:r>
              <a:rPr lang="en-US" sz="2000" dirty="0">
                <a:solidFill>
                  <a:srgbClr val="5C5D60"/>
                </a:solidFill>
                <a:latin typeface="Gill Sans MT"/>
                <a:cs typeface="Gill Sans MT"/>
              </a:rPr>
              <a:t>mining,</a:t>
            </a:r>
            <a:r>
              <a:rPr lang="en-US" sz="2000" spc="-254" dirty="0">
                <a:solidFill>
                  <a:srgbClr val="5C5D60"/>
                </a:solidFill>
                <a:latin typeface="Gill Sans MT"/>
                <a:cs typeface="Gill Sans MT"/>
              </a:rPr>
              <a:t> </a:t>
            </a:r>
            <a:r>
              <a:rPr lang="en-US" sz="2000" spc="-254" dirty="0" smtClean="0">
                <a:solidFill>
                  <a:srgbClr val="5C5D60"/>
                </a:solidFill>
                <a:latin typeface="Gill Sans MT"/>
                <a:cs typeface="Gill Sans MT"/>
              </a:rPr>
              <a:t> </a:t>
            </a:r>
            <a:r>
              <a:rPr lang="en-US" sz="2000" dirty="0" smtClean="0">
                <a:solidFill>
                  <a:srgbClr val="5C5D60"/>
                </a:solidFill>
                <a:latin typeface="Gill Sans MT"/>
                <a:cs typeface="Gill Sans MT"/>
              </a:rPr>
              <a:t>large diameter</a:t>
            </a:r>
            <a:r>
              <a:rPr lang="en-US" sz="2000" spc="-25" dirty="0" smtClean="0">
                <a:solidFill>
                  <a:srgbClr val="5C5D60"/>
                </a:solidFill>
                <a:latin typeface="Gill Sans MT"/>
                <a:cs typeface="Gill Sans MT"/>
              </a:rPr>
              <a:t> </a:t>
            </a:r>
            <a:r>
              <a:rPr lang="en-US" sz="2000" dirty="0">
                <a:solidFill>
                  <a:srgbClr val="5C5D60"/>
                </a:solidFill>
                <a:latin typeface="Gill Sans MT"/>
                <a:cs typeface="Gill Sans MT"/>
              </a:rPr>
              <a:t>open</a:t>
            </a:r>
            <a:r>
              <a:rPr lang="en-US" sz="2000" spc="-5" dirty="0">
                <a:solidFill>
                  <a:srgbClr val="5C5D60"/>
                </a:solidFill>
                <a:latin typeface="Gill Sans MT"/>
                <a:cs typeface="Gill Sans MT"/>
              </a:rPr>
              <a:t> </a:t>
            </a:r>
            <a:r>
              <a:rPr lang="en-US" sz="2000" dirty="0">
                <a:solidFill>
                  <a:srgbClr val="5C5D60"/>
                </a:solidFill>
                <a:latin typeface="Gill Sans MT"/>
                <a:cs typeface="Gill Sans MT"/>
              </a:rPr>
              <a:t>cut,</a:t>
            </a:r>
            <a:r>
              <a:rPr lang="en-US" sz="2000" spc="-229" dirty="0">
                <a:solidFill>
                  <a:srgbClr val="5C5D60"/>
                </a:solidFill>
                <a:latin typeface="Gill Sans MT"/>
                <a:cs typeface="Gill Sans MT"/>
              </a:rPr>
              <a:t> </a:t>
            </a:r>
            <a:r>
              <a:rPr lang="en-US" sz="2000" spc="5" dirty="0" smtClean="0">
                <a:solidFill>
                  <a:srgbClr val="5C5D60"/>
                </a:solidFill>
                <a:latin typeface="Gill Sans MT"/>
                <a:cs typeface="Gill Sans MT"/>
              </a:rPr>
              <a:t> sewer bypass.</a:t>
            </a:r>
            <a:endParaRPr lang="en-US" sz="2000" dirty="0">
              <a:solidFill>
                <a:prstClr val="black"/>
              </a:solidFill>
              <a:latin typeface="Gill Sans MT"/>
              <a:cs typeface="Gill Sans MT"/>
            </a:endParaRPr>
          </a:p>
          <a:p>
            <a:pPr marL="12700" marR="828040" indent="0">
              <a:lnSpc>
                <a:spcPct val="120000"/>
              </a:lnSpc>
              <a:spcBef>
                <a:spcPts val="225"/>
              </a:spcBef>
              <a:buNone/>
              <a:tabLst>
                <a:tab pos="355600" algn="l"/>
              </a:tabLst>
            </a:pPr>
            <a:endParaRPr lang="en-US" sz="20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Team Qualifications and Experience </a:t>
            </a:r>
            <a:r>
              <a:rPr lang="en-US" i="1" dirty="0"/>
              <a:t>(cont.)</a:t>
            </a:r>
          </a:p>
          <a:p>
            <a:endParaRPr lang="en-US" dirty="0"/>
          </a:p>
        </p:txBody>
      </p:sp>
    </p:spTree>
    <p:extLst>
      <p:ext uri="{BB962C8B-B14F-4D97-AF65-F5344CB8AC3E}">
        <p14:creationId xmlns:p14="http://schemas.microsoft.com/office/powerpoint/2010/main" val="3314197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609599" y="1451027"/>
            <a:ext cx="10972801" cy="4517382"/>
          </a:xfrm>
        </p:spPr>
        <p:txBody>
          <a:bodyPr/>
          <a:lstStyle/>
          <a:p>
            <a:r>
              <a:rPr lang="en-US" sz="2800" dirty="0"/>
              <a:t>Prime Contractor On-Time Completion on Similar Projects in the past 10 </a:t>
            </a:r>
            <a:r>
              <a:rPr lang="en-US" sz="2800" dirty="0" smtClean="0"/>
              <a:t>years</a:t>
            </a:r>
            <a:endParaRPr lang="en-US" sz="2800" dirty="0"/>
          </a:p>
          <a:p>
            <a:pPr lvl="1"/>
            <a:r>
              <a:rPr lang="en-US" sz="2200" dirty="0"/>
              <a:t>List and describe 5 completed projects of similar size, scope, and complexity within the  last 10 years</a:t>
            </a:r>
          </a:p>
          <a:p>
            <a:pPr lvl="1"/>
            <a:r>
              <a:rPr lang="en-US" sz="2200" dirty="0"/>
              <a:t>Owner reference contact information should be valid and recently verified</a:t>
            </a:r>
          </a:p>
          <a:p>
            <a:pPr lvl="2">
              <a:buFont typeface="Wingdings" panose="05000000000000000000" pitchFamily="2" charset="2"/>
              <a:buChar char="§"/>
            </a:pPr>
            <a:r>
              <a:rPr lang="en-US" sz="2200" dirty="0"/>
              <a:t>If valid contact information is not provided, score or proposal may be negatively impacted</a:t>
            </a:r>
          </a:p>
          <a:p>
            <a:pPr lvl="1"/>
            <a:r>
              <a:rPr lang="en-US" sz="2200" dirty="0"/>
              <a:t>2 of the 5 projects listed must have been performed by the proposed Key Personnel</a:t>
            </a:r>
          </a:p>
          <a:p>
            <a:pPr lvl="1"/>
            <a:r>
              <a:rPr lang="en-US" sz="2200" dirty="0"/>
              <a:t>If SAWS experience</a:t>
            </a:r>
            <a:r>
              <a:rPr lang="en-US" sz="2200" dirty="0" smtClean="0"/>
              <a:t>, one </a:t>
            </a:r>
            <a:r>
              <a:rPr lang="en-US" sz="2200" dirty="0"/>
              <a:t>project of similar size, scope, and complexity </a:t>
            </a:r>
            <a:r>
              <a:rPr lang="en-US" sz="2200" dirty="0" smtClean="0"/>
              <a:t>must be </a:t>
            </a:r>
            <a:r>
              <a:rPr lang="en-US" sz="2200" dirty="0"/>
              <a:t>included</a:t>
            </a:r>
          </a:p>
          <a:p>
            <a:pPr lvl="1"/>
            <a:r>
              <a:rPr lang="en-US" sz="2200" dirty="0"/>
              <a:t>The Respondent shall provide information for </a:t>
            </a:r>
            <a:r>
              <a:rPr lang="en-US" sz="2200" u="sng" dirty="0"/>
              <a:t>all</a:t>
            </a:r>
            <a:r>
              <a:rPr lang="en-US" sz="2200" dirty="0"/>
              <a:t> current </a:t>
            </a:r>
            <a:r>
              <a:rPr lang="en-US" sz="2200" u="sng" dirty="0" smtClean="0"/>
              <a:t>and</a:t>
            </a:r>
            <a:r>
              <a:rPr lang="en-US" sz="2200" dirty="0" smtClean="0"/>
              <a:t> </a:t>
            </a:r>
            <a:r>
              <a:rPr lang="en-US" sz="2200" dirty="0"/>
              <a:t>recently </a:t>
            </a:r>
            <a:r>
              <a:rPr lang="en-US" sz="2200" dirty="0" smtClean="0"/>
              <a:t>completed large diameter </a:t>
            </a:r>
            <a:r>
              <a:rPr lang="en-US" sz="2200" dirty="0"/>
              <a:t>pipeline projects performed in the last five (5) years for all Utility Owners in Texas</a:t>
            </a:r>
          </a:p>
          <a:p>
            <a:pPr marL="0" indent="0">
              <a:buNone/>
            </a:pPr>
            <a:r>
              <a:rPr lang="en-US" sz="1800" dirty="0"/>
              <a:t>* Refer to SIR for full detail of Evaluation Criteria requirements</a:t>
            </a:r>
            <a:endParaRPr lang="en-US" sz="2200" dirty="0"/>
          </a:p>
          <a:p>
            <a:endParaRPr lang="en-US" dirty="0"/>
          </a:p>
        </p:txBody>
      </p:sp>
      <p:sp>
        <p:nvSpPr>
          <p:cNvPr id="4" name="Subtitle 3"/>
          <p:cNvSpPr>
            <a:spLocks noGrp="1"/>
          </p:cNvSpPr>
          <p:nvPr>
            <p:ph type="subTitle" idx="13"/>
          </p:nvPr>
        </p:nvSpPr>
        <p:spPr/>
        <p:txBody>
          <a:bodyPr>
            <a:normAutofit fontScale="92500"/>
          </a:bodyPr>
          <a:lstStyle/>
          <a:p>
            <a:r>
              <a:rPr lang="en-US" dirty="0"/>
              <a:t>Quality, Reputation and Ability to Deliver Projects on Schedule and within </a:t>
            </a:r>
            <a:r>
              <a:rPr lang="en-US" dirty="0" smtClean="0"/>
              <a:t>Budget (25 points)</a:t>
            </a:r>
            <a:endParaRPr lang="en-US" dirty="0"/>
          </a:p>
          <a:p>
            <a:endParaRPr lang="en-US" dirty="0"/>
          </a:p>
        </p:txBody>
      </p:sp>
    </p:spTree>
    <p:extLst>
      <p:ext uri="{BB962C8B-B14F-4D97-AF65-F5344CB8AC3E}">
        <p14:creationId xmlns:p14="http://schemas.microsoft.com/office/powerpoint/2010/main" val="28262133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531447" y="1451027"/>
            <a:ext cx="11050954" cy="4517382"/>
          </a:xfrm>
        </p:spPr>
        <p:txBody>
          <a:bodyPr/>
          <a:lstStyle/>
          <a:p>
            <a:pPr marL="414655" marR="5080">
              <a:spcBef>
                <a:spcPts val="840"/>
              </a:spcBef>
              <a:buFont typeface="Arial"/>
              <a:buChar char="•"/>
              <a:tabLst>
                <a:tab pos="415290" algn="l"/>
                <a:tab pos="1117600" algn="l"/>
                <a:tab pos="3728085" algn="l"/>
                <a:tab pos="5733415" algn="l"/>
                <a:tab pos="6278880" algn="l"/>
                <a:tab pos="7412990" algn="l"/>
                <a:tab pos="8752205" algn="l"/>
                <a:tab pos="9177655" algn="l"/>
                <a:tab pos="9814560" algn="l"/>
                <a:tab pos="10565765" algn="l"/>
              </a:tabLst>
            </a:pPr>
            <a:r>
              <a:rPr lang="en-US" sz="2800" spc="-170" dirty="0">
                <a:solidFill>
                  <a:srgbClr val="5C5D60"/>
                </a:solidFill>
                <a:latin typeface="Gill Sans MT"/>
                <a:cs typeface="Gill Sans MT"/>
              </a:rPr>
              <a:t>K</a:t>
            </a:r>
            <a:r>
              <a:rPr lang="en-US" sz="2800" spc="-50" dirty="0">
                <a:solidFill>
                  <a:srgbClr val="5C5D60"/>
                </a:solidFill>
                <a:latin typeface="Gill Sans MT"/>
                <a:cs typeface="Gill Sans MT"/>
              </a:rPr>
              <a:t>e</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dirty="0">
                <a:solidFill>
                  <a:srgbClr val="5C5D60"/>
                </a:solidFill>
                <a:latin typeface="Gill Sans MT"/>
                <a:cs typeface="Gill Sans MT"/>
              </a:rPr>
              <a:t>ub</a:t>
            </a:r>
            <a:r>
              <a:rPr lang="en-US" sz="2800" spc="-20" dirty="0">
                <a:solidFill>
                  <a:srgbClr val="5C5D60"/>
                </a:solidFill>
                <a:latin typeface="Gill Sans MT"/>
                <a:cs typeface="Gill Sans MT"/>
              </a:rPr>
              <a:t>c</a:t>
            </a:r>
            <a:r>
              <a:rPr lang="en-US" sz="2800" dirty="0">
                <a:solidFill>
                  <a:srgbClr val="5C5D60"/>
                </a:solidFill>
                <a:latin typeface="Gill Sans MT"/>
                <a:cs typeface="Gill Sans MT"/>
              </a:rPr>
              <a:t>ontr</a:t>
            </a:r>
            <a:r>
              <a:rPr lang="en-US" sz="2800" spc="-15" dirty="0">
                <a:solidFill>
                  <a:srgbClr val="5C5D60"/>
                </a:solidFill>
                <a:latin typeface="Gill Sans MT"/>
                <a:cs typeface="Gill Sans MT"/>
              </a:rPr>
              <a:t>a</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t</a:t>
            </a:r>
            <a:r>
              <a:rPr lang="en-US" sz="2800" spc="5" dirty="0">
                <a:solidFill>
                  <a:srgbClr val="5C5D60"/>
                </a:solidFill>
                <a:latin typeface="Gill Sans MT"/>
                <a:cs typeface="Gill Sans MT"/>
              </a:rPr>
              <a:t>o</a:t>
            </a:r>
            <a:r>
              <a:rPr lang="en-US" sz="2800" spc="-10" dirty="0">
                <a:solidFill>
                  <a:srgbClr val="5C5D60"/>
                </a:solidFill>
                <a:latin typeface="Gill Sans MT"/>
                <a:cs typeface="Gill Sans MT"/>
              </a:rPr>
              <a:t>r</a:t>
            </a:r>
            <a:r>
              <a:rPr lang="en-US" sz="2800"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90" dirty="0">
                <a:solidFill>
                  <a:srgbClr val="5C5D60"/>
                </a:solidFill>
                <a:latin typeface="Gill Sans MT"/>
                <a:cs typeface="Gill Sans MT"/>
              </a:rPr>
              <a:t>P</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r</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or</a:t>
            </a:r>
            <a:r>
              <a:rPr lang="en-US" sz="2800" spc="-5" dirty="0">
                <a:solidFill>
                  <a:srgbClr val="5C5D60"/>
                </a:solidFill>
                <a:latin typeface="Gill Sans MT"/>
                <a:cs typeface="Gill Sans MT"/>
              </a:rPr>
              <a:t>m</a:t>
            </a:r>
            <a:r>
              <a:rPr lang="en-US" sz="2800" spc="-15" dirty="0">
                <a:solidFill>
                  <a:srgbClr val="5C5D60"/>
                </a:solidFill>
                <a:latin typeface="Gill Sans MT"/>
                <a:cs typeface="Gill Sans MT"/>
              </a:rPr>
              <a:t>a</a:t>
            </a:r>
            <a:r>
              <a:rPr lang="en-US" sz="2800" dirty="0">
                <a:solidFill>
                  <a:srgbClr val="5C5D60"/>
                </a:solidFill>
                <a:latin typeface="Gill Sans MT"/>
                <a:cs typeface="Gill Sans MT"/>
              </a:rPr>
              <a:t>n</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m</a:t>
            </a:r>
            <a:r>
              <a:rPr lang="en-US" sz="2800" spc="-10" dirty="0">
                <a:solidFill>
                  <a:srgbClr val="5C5D60"/>
                </a:solidFill>
                <a:latin typeface="Gill Sans MT"/>
                <a:cs typeface="Gill Sans MT"/>
              </a:rPr>
              <a:t>il</a:t>
            </a:r>
            <a:r>
              <a:rPr lang="en-US" sz="2800" dirty="0">
                <a:solidFill>
                  <a:srgbClr val="5C5D60"/>
                </a:solidFill>
                <a:latin typeface="Gill Sans MT"/>
                <a:cs typeface="Gill Sans MT"/>
              </a:rPr>
              <a:t>a</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P</a:t>
            </a:r>
            <a:r>
              <a:rPr lang="en-US" sz="2800" spc="-85" dirty="0">
                <a:solidFill>
                  <a:srgbClr val="5C5D60"/>
                </a:solidFill>
                <a:latin typeface="Gill Sans MT"/>
                <a:cs typeface="Gill Sans MT"/>
              </a:rPr>
              <a:t>r</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j</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th</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La</a:t>
            </a:r>
            <a:r>
              <a:rPr lang="en-US" sz="2800" spc="-5" dirty="0">
                <a:solidFill>
                  <a:srgbClr val="5C5D60"/>
                </a:solidFill>
                <a:latin typeface="Gill Sans MT"/>
                <a:cs typeface="Gill Sans MT"/>
              </a:rPr>
              <a:t>st</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1</a:t>
            </a:r>
            <a:r>
              <a:rPr lang="en-US" sz="2800" spc="-5" dirty="0">
                <a:solidFill>
                  <a:srgbClr val="5C5D60"/>
                </a:solidFill>
                <a:latin typeface="Gill Sans MT"/>
                <a:cs typeface="Gill Sans MT"/>
              </a:rPr>
              <a:t>0 </a:t>
            </a:r>
            <a:r>
              <a:rPr lang="en-US" sz="2800" spc="-5" dirty="0">
                <a:solidFill>
                  <a:srgbClr val="5C5D60"/>
                </a:solidFill>
                <a:latin typeface="Times New Roman"/>
                <a:cs typeface="Times New Roman"/>
              </a:rPr>
              <a:t> </a:t>
            </a:r>
            <a:r>
              <a:rPr lang="en-US" sz="2800" spc="-20" dirty="0" smtClean="0">
                <a:solidFill>
                  <a:srgbClr val="5C5D60"/>
                </a:solidFill>
                <a:latin typeface="Gill Sans MT"/>
                <a:cs typeface="Gill Sans MT"/>
              </a:rPr>
              <a:t>years</a:t>
            </a:r>
            <a:endParaRPr lang="en-US" sz="2800" dirty="0">
              <a:latin typeface="Gill Sans MT"/>
              <a:cs typeface="Gill Sans MT"/>
            </a:endParaRPr>
          </a:p>
          <a:p>
            <a:pPr marL="815340" marR="6985" lvl="1" indent="-286385">
              <a:spcBef>
                <a:spcPts val="590"/>
              </a:spcBef>
              <a:buFont typeface="Arial"/>
              <a:buChar char="–"/>
              <a:tabLst>
                <a:tab pos="815975" algn="l"/>
                <a:tab pos="1937385" algn="l"/>
                <a:tab pos="2473325" algn="l"/>
                <a:tab pos="2901950" algn="l"/>
                <a:tab pos="3238500" algn="l"/>
                <a:tab pos="4421505" algn="l"/>
                <a:tab pos="5092065" algn="l"/>
                <a:tab pos="5732145" algn="l"/>
                <a:tab pos="7807325" algn="l"/>
                <a:tab pos="8877300" algn="l"/>
                <a:tab pos="10108565" algn="l"/>
              </a:tabLst>
            </a:pP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30" dirty="0">
                <a:solidFill>
                  <a:srgbClr val="5C5D60"/>
                </a:solidFill>
                <a:latin typeface="Gill Sans MT"/>
                <a:cs typeface="Gill Sans MT"/>
              </a:rPr>
              <a:t>o</a:t>
            </a:r>
            <a:r>
              <a:rPr lang="en-US" sz="2400" dirty="0">
                <a:solidFill>
                  <a:srgbClr val="5C5D60"/>
                </a:solidFill>
                <a:latin typeface="Gill Sans MT"/>
                <a:cs typeface="Gill Sans MT"/>
              </a:rPr>
              <a:t>vide</a:t>
            </a:r>
            <a:r>
              <a:rPr lang="en-US" sz="2400" dirty="0">
                <a:solidFill>
                  <a:srgbClr val="5C5D60"/>
                </a:solidFill>
                <a:latin typeface="Times New Roman"/>
                <a:cs typeface="Times New Roman"/>
              </a:rPr>
              <a:t>	</a:t>
            </a:r>
            <a:r>
              <a:rPr lang="en-US" sz="2400" spc="-15" dirty="0">
                <a:solidFill>
                  <a:srgbClr val="5C5D60"/>
                </a:solidFill>
                <a:latin typeface="Gill Sans MT"/>
                <a:cs typeface="Gill Sans MT"/>
              </a:rPr>
              <a:t>l</a:t>
            </a:r>
            <a:r>
              <a:rPr lang="en-US" sz="2400" dirty="0">
                <a:solidFill>
                  <a:srgbClr val="5C5D60"/>
                </a:solidFill>
                <a:latin typeface="Gill Sans MT"/>
                <a:cs typeface="Gill Sans MT"/>
              </a:rPr>
              <a:t>ist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f</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2</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oj</a:t>
            </a:r>
            <a:r>
              <a:rPr lang="en-US" sz="2400" dirty="0">
                <a:solidFill>
                  <a:srgbClr val="5C5D60"/>
                </a:solidFill>
                <a:latin typeface="Gill Sans MT"/>
                <a:cs typeface="Gill Sans MT"/>
              </a:rPr>
              <a:t>ects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th</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t</a:t>
            </a:r>
            <a:r>
              <a:rPr lang="en-US" sz="2400" dirty="0">
                <a:solidFill>
                  <a:srgbClr val="5C5D60"/>
                </a:solidFill>
                <a:latin typeface="Times New Roman"/>
                <a:cs typeface="Times New Roman"/>
              </a:rPr>
              <a:t>	</a:t>
            </a:r>
            <a:r>
              <a:rPr lang="en-US" sz="2400" spc="-160" dirty="0">
                <a:solidFill>
                  <a:srgbClr val="5C5D60"/>
                </a:solidFill>
                <a:latin typeface="Gill Sans MT"/>
                <a:cs typeface="Gill Sans MT"/>
              </a:rPr>
              <a:t>K</a:t>
            </a:r>
            <a:r>
              <a:rPr lang="en-US" sz="2400" spc="-35" dirty="0">
                <a:solidFill>
                  <a:srgbClr val="5C5D60"/>
                </a:solidFill>
                <a:latin typeface="Gill Sans MT"/>
                <a:cs typeface="Gill Sans MT"/>
              </a:rPr>
              <a:t>e</a:t>
            </a:r>
            <a:r>
              <a:rPr lang="en-US" sz="2400" dirty="0">
                <a:solidFill>
                  <a:srgbClr val="5C5D60"/>
                </a:solidFill>
                <a:latin typeface="Gill Sans MT"/>
                <a:cs typeface="Gill Sans MT"/>
              </a:rPr>
              <a:t>y</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Su</a:t>
            </a:r>
            <a:r>
              <a:rPr lang="en-US" sz="2400" spc="-15" dirty="0">
                <a:solidFill>
                  <a:srgbClr val="5C5D60"/>
                </a:solidFill>
                <a:latin typeface="Gill Sans MT"/>
                <a:cs typeface="Gill Sans MT"/>
              </a:rPr>
              <a:t>b</a:t>
            </a:r>
            <a:r>
              <a:rPr lang="en-US" sz="2400" dirty="0">
                <a:solidFill>
                  <a:srgbClr val="5C5D60"/>
                </a:solidFill>
                <a:latin typeface="Gill Sans MT"/>
                <a:cs typeface="Gill Sans MT"/>
              </a:rPr>
              <a:t>c</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n</a:t>
            </a:r>
            <a:r>
              <a:rPr lang="en-US" sz="2400" spc="-10" dirty="0">
                <a:solidFill>
                  <a:srgbClr val="5C5D60"/>
                </a:solidFill>
                <a:latin typeface="Gill Sans MT"/>
                <a:cs typeface="Gill Sans MT"/>
              </a:rPr>
              <a:t>t</a:t>
            </a:r>
            <a:r>
              <a:rPr lang="en-US" sz="2400" spc="-5" dirty="0">
                <a:solidFill>
                  <a:srgbClr val="5C5D60"/>
                </a:solidFill>
                <a:latin typeface="Gill Sans MT"/>
                <a:cs typeface="Gill Sans MT"/>
              </a:rPr>
              <a:t>ra</a:t>
            </a:r>
            <a:r>
              <a:rPr lang="en-US" sz="2400" dirty="0">
                <a:solidFill>
                  <a:srgbClr val="5C5D60"/>
                </a:solidFill>
                <a:latin typeface="Gill Sans MT"/>
                <a:cs typeface="Gill Sans MT"/>
              </a:rPr>
              <a:t>ct</a:t>
            </a:r>
            <a:r>
              <a:rPr lang="en-US" sz="2400" spc="-5" dirty="0">
                <a:solidFill>
                  <a:srgbClr val="5C5D60"/>
                </a:solidFill>
                <a:latin typeface="Gill Sans MT"/>
                <a:cs typeface="Gill Sans MT"/>
              </a:rPr>
              <a:t>or</a:t>
            </a:r>
            <a:r>
              <a:rPr lang="en-US" sz="2400" dirty="0">
                <a:solidFill>
                  <a:srgbClr val="5C5D60"/>
                </a:solidFill>
                <a:latin typeface="Gill Sans MT"/>
                <a:cs typeface="Gill Sans MT"/>
              </a:rPr>
              <a:t>s</a:t>
            </a:r>
            <a:r>
              <a:rPr lang="en-US" sz="2400" dirty="0">
                <a:solidFill>
                  <a:srgbClr val="5C5D60"/>
                </a:solidFill>
                <a:latin typeface="Times New Roman"/>
                <a:cs typeface="Times New Roman"/>
              </a:rPr>
              <a:t>	</a:t>
            </a:r>
            <a:r>
              <a:rPr lang="en-US" sz="2400" dirty="0">
                <a:solidFill>
                  <a:srgbClr val="5C5D60"/>
                </a:solidFill>
                <a:latin typeface="Gill Sans MT"/>
                <a:cs typeface="Gill Sans MT"/>
              </a:rPr>
              <a:t>P</a:t>
            </a:r>
            <a:r>
              <a:rPr lang="en-US" sz="2400" spc="-65" dirty="0">
                <a:solidFill>
                  <a:srgbClr val="5C5D60"/>
                </a:solidFill>
                <a:latin typeface="Gill Sans MT"/>
                <a:cs typeface="Gill Sans MT"/>
              </a:rPr>
              <a:t>r</a:t>
            </a:r>
            <a:r>
              <a:rPr lang="en-US" sz="2400" spc="-10" dirty="0">
                <a:solidFill>
                  <a:srgbClr val="5C5D60"/>
                </a:solidFill>
                <a:latin typeface="Gill Sans MT"/>
                <a:cs typeface="Gill Sans MT"/>
              </a:rPr>
              <a:t>o</a:t>
            </a:r>
            <a:r>
              <a:rPr lang="en-US" sz="2400" dirty="0">
                <a:solidFill>
                  <a:srgbClr val="5C5D60"/>
                </a:solidFill>
                <a:latin typeface="Gill Sans MT"/>
                <a:cs typeface="Gill Sans MT"/>
              </a:rPr>
              <a:t>ject</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Ma</a:t>
            </a:r>
            <a:r>
              <a:rPr lang="en-US" sz="2400" dirty="0">
                <a:solidFill>
                  <a:srgbClr val="5C5D60"/>
                </a:solidFill>
                <a:latin typeface="Gill Sans MT"/>
                <a:cs typeface="Gill Sans MT"/>
              </a:rPr>
              <a:t>n</a:t>
            </a:r>
            <a:r>
              <a:rPr lang="en-US" sz="2400" spc="-5" dirty="0">
                <a:solidFill>
                  <a:srgbClr val="5C5D60"/>
                </a:solidFill>
                <a:latin typeface="Gill Sans MT"/>
                <a:cs typeface="Gill Sans MT"/>
              </a:rPr>
              <a:t>ag</a:t>
            </a:r>
            <a:r>
              <a:rPr lang="en-US" sz="2400" dirty="0">
                <a:solidFill>
                  <a:srgbClr val="5C5D60"/>
                </a:solidFill>
                <a:latin typeface="Gill Sans MT"/>
                <a:cs typeface="Gill Sans MT"/>
              </a:rPr>
              <a:t>er</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a</a:t>
            </a:r>
            <a:r>
              <a:rPr lang="en-US" sz="2400" dirty="0">
                <a:solidFill>
                  <a:srgbClr val="5C5D60"/>
                </a:solidFill>
                <a:latin typeface="Gill Sans MT"/>
                <a:cs typeface="Gill Sans MT"/>
              </a:rPr>
              <a:t>nd</a:t>
            </a:r>
            <a:r>
              <a:rPr lang="en-US" sz="2400" spc="-5" dirty="0">
                <a:solidFill>
                  <a:srgbClr val="5C5D60"/>
                </a:solidFill>
                <a:latin typeface="Gill Sans MT"/>
                <a:cs typeface="Gill Sans MT"/>
              </a:rPr>
              <a:t>/o</a:t>
            </a:r>
            <a:r>
              <a:rPr lang="en-US" sz="2400" dirty="0">
                <a:solidFill>
                  <a:srgbClr val="5C5D60"/>
                </a:solidFill>
                <a:latin typeface="Gill Sans MT"/>
                <a:cs typeface="Gill Sans MT"/>
              </a:rPr>
              <a:t>r </a:t>
            </a:r>
            <a:r>
              <a:rPr lang="en-US" sz="2400" dirty="0">
                <a:solidFill>
                  <a:srgbClr val="5C5D60"/>
                </a:solidFill>
                <a:latin typeface="Times New Roman"/>
                <a:cs typeface="Times New Roman"/>
              </a:rPr>
              <a:t> </a:t>
            </a:r>
            <a:r>
              <a:rPr lang="en-US" sz="2400" spc="-5" dirty="0">
                <a:solidFill>
                  <a:srgbClr val="5C5D60"/>
                </a:solidFill>
                <a:latin typeface="Gill Sans MT"/>
                <a:cs typeface="Gill Sans MT"/>
              </a:rPr>
              <a:t>Superintendent </a:t>
            </a:r>
            <a:r>
              <a:rPr lang="en-US" sz="2400" dirty="0">
                <a:solidFill>
                  <a:srgbClr val="5C5D60"/>
                </a:solidFill>
                <a:latin typeface="Gill Sans MT"/>
                <a:cs typeface="Gill Sans MT"/>
              </a:rPr>
              <a:t>participated in </a:t>
            </a:r>
            <a:r>
              <a:rPr lang="en-US" sz="2400" spc="-5" dirty="0">
                <a:solidFill>
                  <a:srgbClr val="5C5D60"/>
                </a:solidFill>
                <a:latin typeface="Gill Sans MT"/>
                <a:cs typeface="Gill Sans MT"/>
              </a:rPr>
              <a:t>of similar </a:t>
            </a:r>
            <a:r>
              <a:rPr lang="en-US" sz="2400" spc="5" dirty="0">
                <a:solidFill>
                  <a:srgbClr val="5C5D60"/>
                </a:solidFill>
                <a:latin typeface="Gill Sans MT"/>
                <a:cs typeface="Gill Sans MT"/>
              </a:rPr>
              <a:t>size, scope, </a:t>
            </a:r>
            <a:r>
              <a:rPr lang="en-US" sz="2400" spc="-5" dirty="0">
                <a:solidFill>
                  <a:srgbClr val="5C5D60"/>
                </a:solidFill>
                <a:latin typeface="Gill Sans MT"/>
                <a:cs typeface="Gill Sans MT"/>
              </a:rPr>
              <a:t>and</a:t>
            </a:r>
            <a:r>
              <a:rPr lang="en-US" sz="2400" spc="-434" dirty="0">
                <a:solidFill>
                  <a:srgbClr val="5C5D60"/>
                </a:solidFill>
                <a:latin typeface="Gill Sans MT"/>
                <a:cs typeface="Gill Sans MT"/>
              </a:rPr>
              <a:t> </a:t>
            </a:r>
            <a:r>
              <a:rPr lang="en-US" sz="2400" spc="-5" dirty="0">
                <a:solidFill>
                  <a:srgbClr val="5C5D60"/>
                </a:solidFill>
                <a:latin typeface="Gill Sans MT"/>
                <a:cs typeface="Gill Sans MT"/>
              </a:rPr>
              <a:t>complexity</a:t>
            </a:r>
            <a:endParaRPr lang="en-US" sz="2400" dirty="0">
              <a:latin typeface="Gill Sans MT"/>
              <a:cs typeface="Gill Sans MT"/>
            </a:endParaRPr>
          </a:p>
          <a:p>
            <a:pPr marL="815340" marR="6350" lvl="1" indent="-286385">
              <a:spcBef>
                <a:spcPts val="575"/>
              </a:spcBef>
              <a:buFont typeface="Arial"/>
              <a:buChar char="–"/>
              <a:tabLst>
                <a:tab pos="815975" algn="l"/>
              </a:tabLst>
            </a:pPr>
            <a:r>
              <a:rPr lang="en-US" sz="2400" dirty="0">
                <a:solidFill>
                  <a:srgbClr val="5C5D60"/>
                </a:solidFill>
                <a:latin typeface="Gill Sans MT"/>
                <a:cs typeface="Gill Sans MT"/>
              </a:rPr>
              <a:t>If </a:t>
            </a:r>
            <a:r>
              <a:rPr lang="en-US" sz="2400" spc="-5" dirty="0">
                <a:solidFill>
                  <a:srgbClr val="5C5D60"/>
                </a:solidFill>
                <a:latin typeface="Gill Sans MT"/>
                <a:cs typeface="Gill Sans MT"/>
              </a:rPr>
              <a:t>Prime plans </a:t>
            </a:r>
            <a:r>
              <a:rPr lang="en-US" sz="2400" dirty="0">
                <a:solidFill>
                  <a:srgbClr val="5C5D60"/>
                </a:solidFill>
                <a:latin typeface="Gill Sans MT"/>
                <a:cs typeface="Gill Sans MT"/>
              </a:rPr>
              <a:t>to </a:t>
            </a:r>
            <a:r>
              <a:rPr lang="en-US" sz="2400" spc="-10" dirty="0">
                <a:solidFill>
                  <a:srgbClr val="5C5D60"/>
                </a:solidFill>
                <a:latin typeface="Gill Sans MT"/>
                <a:cs typeface="Gill Sans MT"/>
              </a:rPr>
              <a:t>self-perform </a:t>
            </a:r>
            <a:r>
              <a:rPr lang="en-US" sz="2400" spc="-5" dirty="0">
                <a:solidFill>
                  <a:srgbClr val="5C5D60"/>
                </a:solidFill>
                <a:latin typeface="Gill Sans MT"/>
                <a:cs typeface="Gill Sans MT"/>
              </a:rPr>
              <a:t>and </a:t>
            </a:r>
            <a:r>
              <a:rPr lang="en-US" sz="2400" dirty="0">
                <a:solidFill>
                  <a:srgbClr val="5C5D60"/>
                </a:solidFill>
                <a:latin typeface="Gill Sans MT"/>
                <a:cs typeface="Gill Sans MT"/>
              </a:rPr>
              <a:t>has no </a:t>
            </a:r>
            <a:r>
              <a:rPr lang="en-US" sz="2400" spc="-65" dirty="0">
                <a:solidFill>
                  <a:srgbClr val="5C5D60"/>
                </a:solidFill>
                <a:latin typeface="Gill Sans MT"/>
                <a:cs typeface="Gill Sans MT"/>
              </a:rPr>
              <a:t>Key </a:t>
            </a:r>
            <a:r>
              <a:rPr lang="en-US" sz="2400" spc="-5" dirty="0">
                <a:solidFill>
                  <a:srgbClr val="5C5D60"/>
                </a:solidFill>
                <a:latin typeface="Gill Sans MT"/>
                <a:cs typeface="Gill Sans MT"/>
              </a:rPr>
              <a:t>Subcontractors, </a:t>
            </a:r>
            <a:r>
              <a:rPr lang="en-US" sz="2400" spc="-15" dirty="0">
                <a:solidFill>
                  <a:srgbClr val="5C5D60"/>
                </a:solidFill>
                <a:latin typeface="Gill Sans MT"/>
                <a:cs typeface="Gill Sans MT"/>
              </a:rPr>
              <a:t>provide </a:t>
            </a:r>
            <a:r>
              <a:rPr lang="en-US" sz="2400" dirty="0">
                <a:solidFill>
                  <a:srgbClr val="5C5D60"/>
                </a:solidFill>
                <a:latin typeface="Gill Sans MT"/>
                <a:cs typeface="Gill Sans MT"/>
              </a:rPr>
              <a:t>a list </a:t>
            </a:r>
            <a:r>
              <a:rPr lang="en-US" sz="2400" spc="-5" dirty="0">
                <a:solidFill>
                  <a:srgbClr val="5C5D60"/>
                </a:solidFill>
                <a:latin typeface="Gill Sans MT"/>
                <a:cs typeface="Gill Sans MT"/>
              </a:rPr>
              <a:t>of </a:t>
            </a:r>
            <a:r>
              <a:rPr lang="en-US" sz="2400" dirty="0">
                <a:solidFill>
                  <a:srgbClr val="5C5D60"/>
                </a:solidFill>
                <a:latin typeface="Gill Sans MT"/>
                <a:cs typeface="Gill Sans MT"/>
              </a:rPr>
              <a:t>2  </a:t>
            </a:r>
            <a:r>
              <a:rPr lang="en-US" sz="2400" spc="-5" dirty="0">
                <a:solidFill>
                  <a:srgbClr val="5C5D60"/>
                </a:solidFill>
                <a:latin typeface="Gill Sans MT"/>
                <a:cs typeface="Gill Sans MT"/>
              </a:rPr>
              <a:t>additional</a:t>
            </a:r>
            <a:r>
              <a:rPr lang="en-US" sz="2400" spc="-85" dirty="0">
                <a:solidFill>
                  <a:srgbClr val="5C5D60"/>
                </a:solidFill>
                <a:latin typeface="Gill Sans MT"/>
                <a:cs typeface="Gill Sans MT"/>
              </a:rPr>
              <a:t> </a:t>
            </a:r>
            <a:r>
              <a:rPr lang="en-US" sz="2400" spc="-10" dirty="0">
                <a:solidFill>
                  <a:srgbClr val="5C5D60"/>
                </a:solidFill>
                <a:latin typeface="Gill Sans MT"/>
                <a:cs typeface="Gill Sans MT"/>
              </a:rPr>
              <a:t>projects</a:t>
            </a:r>
            <a:endParaRPr lang="en-US" sz="2400" dirty="0">
              <a:latin typeface="Gill Sans MT"/>
              <a:cs typeface="Gill Sans MT"/>
            </a:endParaRPr>
          </a:p>
          <a:p>
            <a:pPr marL="1214755" lvl="2">
              <a:spcBef>
                <a:spcPts val="575"/>
              </a:spcBef>
              <a:buFont typeface="Arial Unicode MS"/>
              <a:buChar char="▪"/>
              <a:tabLst>
                <a:tab pos="1215390" algn="l"/>
              </a:tabLst>
            </a:pPr>
            <a:r>
              <a:rPr lang="en-US" spc="-65" dirty="0">
                <a:solidFill>
                  <a:srgbClr val="5C5D60"/>
                </a:solidFill>
                <a:latin typeface="Gill Sans MT"/>
                <a:cs typeface="Gill Sans MT"/>
              </a:rPr>
              <a:t>Key </a:t>
            </a:r>
            <a:r>
              <a:rPr lang="en-US" spc="-10" dirty="0">
                <a:solidFill>
                  <a:srgbClr val="5C5D60"/>
                </a:solidFill>
                <a:latin typeface="Gill Sans MT"/>
                <a:cs typeface="Gill Sans MT"/>
              </a:rPr>
              <a:t>Personnel </a:t>
            </a:r>
            <a:r>
              <a:rPr lang="en-US" spc="-10" dirty="0" smtClean="0">
                <a:solidFill>
                  <a:srgbClr val="5C5D60"/>
                </a:solidFill>
                <a:latin typeface="Gill Sans MT"/>
                <a:cs typeface="Gill Sans MT"/>
              </a:rPr>
              <a:t>shall </a:t>
            </a:r>
            <a:r>
              <a:rPr lang="en-US" spc="-35" dirty="0">
                <a:solidFill>
                  <a:srgbClr val="5C5D60"/>
                </a:solidFill>
                <a:latin typeface="Gill Sans MT"/>
                <a:cs typeface="Gill Sans MT"/>
              </a:rPr>
              <a:t>have </a:t>
            </a:r>
            <a:r>
              <a:rPr lang="en-US" dirty="0">
                <a:solidFill>
                  <a:srgbClr val="5C5D60"/>
                </a:solidFill>
                <a:latin typeface="Gill Sans MT"/>
                <a:cs typeface="Gill Sans MT"/>
              </a:rPr>
              <a:t>participated in </a:t>
            </a:r>
            <a:r>
              <a:rPr lang="en-US" spc="-5" dirty="0">
                <a:solidFill>
                  <a:srgbClr val="5C5D60"/>
                </a:solidFill>
                <a:latin typeface="Gill Sans MT"/>
                <a:cs typeface="Gill Sans MT"/>
              </a:rPr>
              <a:t>at least </a:t>
            </a:r>
            <a:r>
              <a:rPr lang="en-US" dirty="0">
                <a:solidFill>
                  <a:srgbClr val="5C5D60"/>
                </a:solidFill>
                <a:latin typeface="Gill Sans MT"/>
                <a:cs typeface="Gill Sans MT"/>
              </a:rPr>
              <a:t>1 </a:t>
            </a:r>
            <a:r>
              <a:rPr lang="en-US" spc="-5" dirty="0">
                <a:solidFill>
                  <a:srgbClr val="5C5D60"/>
                </a:solidFill>
                <a:latin typeface="Gill Sans MT"/>
                <a:cs typeface="Gill Sans MT"/>
              </a:rPr>
              <a:t>of </a:t>
            </a:r>
            <a:r>
              <a:rPr lang="en-US" dirty="0">
                <a:solidFill>
                  <a:srgbClr val="5C5D60"/>
                </a:solidFill>
                <a:latin typeface="Gill Sans MT"/>
                <a:cs typeface="Gill Sans MT"/>
              </a:rPr>
              <a:t>the 2</a:t>
            </a:r>
            <a:r>
              <a:rPr lang="en-US" spc="75" dirty="0">
                <a:solidFill>
                  <a:srgbClr val="5C5D60"/>
                </a:solidFill>
                <a:latin typeface="Gill Sans MT"/>
                <a:cs typeface="Gill Sans MT"/>
              </a:rPr>
              <a:t> </a:t>
            </a:r>
            <a:r>
              <a:rPr lang="en-US" spc="-10" dirty="0">
                <a:solidFill>
                  <a:srgbClr val="5C5D60"/>
                </a:solidFill>
                <a:latin typeface="Gill Sans MT"/>
                <a:cs typeface="Gill Sans MT"/>
              </a:rPr>
              <a:t>projects</a:t>
            </a:r>
            <a:endParaRPr lang="en-US" dirty="0">
              <a:latin typeface="Gill Sans MT"/>
              <a:cs typeface="Gill Sans MT"/>
            </a:endParaRPr>
          </a:p>
          <a:p>
            <a:pPr marL="986155" lvl="2" indent="0">
              <a:spcBef>
                <a:spcPts val="575"/>
              </a:spcBef>
              <a:buNone/>
              <a:tabLst>
                <a:tab pos="1215390" algn="l"/>
              </a:tabLst>
            </a:pPr>
            <a:endParaRPr lang="en-US" dirty="0"/>
          </a:p>
          <a:p>
            <a:pPr marL="0" lvl="0" indent="0">
              <a:buNone/>
            </a:pPr>
            <a:r>
              <a:rPr lang="en-US" sz="2000" dirty="0">
                <a:solidFill>
                  <a:srgbClr val="5C5D60"/>
                </a:solidFill>
                <a:latin typeface="Gill Sans MT"/>
                <a:cs typeface="Gill Sans MT"/>
              </a:rPr>
              <a:t>* </a:t>
            </a:r>
            <a:r>
              <a:rPr lang="en-US" sz="2000" spc="-5" dirty="0">
                <a:solidFill>
                  <a:srgbClr val="5C5D60"/>
                </a:solidFill>
                <a:latin typeface="Gill Sans MT"/>
                <a:cs typeface="Gill Sans MT"/>
              </a:rPr>
              <a:t>Refer </a:t>
            </a:r>
            <a:r>
              <a:rPr lang="en-US" sz="2000" dirty="0">
                <a:solidFill>
                  <a:srgbClr val="5C5D60"/>
                </a:solidFill>
                <a:latin typeface="Gill Sans MT"/>
                <a:cs typeface="Gill Sans MT"/>
              </a:rPr>
              <a:t>to SIR </a:t>
            </a:r>
            <a:r>
              <a:rPr lang="en-US" sz="2000" spc="-5" dirty="0">
                <a:solidFill>
                  <a:srgbClr val="5C5D60"/>
                </a:solidFill>
                <a:latin typeface="Gill Sans MT"/>
                <a:cs typeface="Gill Sans MT"/>
              </a:rPr>
              <a:t>for </a:t>
            </a:r>
            <a:r>
              <a:rPr lang="en-US" sz="2000" dirty="0">
                <a:solidFill>
                  <a:srgbClr val="5C5D60"/>
                </a:solidFill>
                <a:latin typeface="Gill Sans MT"/>
                <a:cs typeface="Gill Sans MT"/>
              </a:rPr>
              <a:t>full </a:t>
            </a:r>
            <a:r>
              <a:rPr lang="en-US" sz="2000" spc="-5" dirty="0">
                <a:solidFill>
                  <a:srgbClr val="5C5D60"/>
                </a:solidFill>
                <a:latin typeface="Gill Sans MT"/>
                <a:cs typeface="Gill Sans MT"/>
              </a:rPr>
              <a:t>detail </a:t>
            </a:r>
            <a:r>
              <a:rPr lang="en-US" sz="2000" dirty="0">
                <a:solidFill>
                  <a:srgbClr val="5C5D60"/>
                </a:solidFill>
                <a:latin typeface="Gill Sans MT"/>
                <a:cs typeface="Gill Sans MT"/>
              </a:rPr>
              <a:t>of Evaluation </a:t>
            </a:r>
            <a:r>
              <a:rPr lang="en-US" sz="2000" spc="-5" dirty="0">
                <a:solidFill>
                  <a:srgbClr val="5C5D60"/>
                </a:solidFill>
                <a:latin typeface="Gill Sans MT"/>
                <a:cs typeface="Gill Sans MT"/>
              </a:rPr>
              <a:t>Criteria</a:t>
            </a:r>
            <a:r>
              <a:rPr lang="en-US" sz="2000" spc="-55" dirty="0">
                <a:solidFill>
                  <a:srgbClr val="5C5D60"/>
                </a:solidFill>
                <a:latin typeface="Gill Sans MT"/>
                <a:cs typeface="Gill Sans MT"/>
              </a:rPr>
              <a:t> </a:t>
            </a:r>
            <a:r>
              <a:rPr lang="en-US" sz="2000" spc="-10" dirty="0">
                <a:solidFill>
                  <a:srgbClr val="5C5D60"/>
                </a:solidFill>
                <a:latin typeface="Gill Sans MT"/>
                <a:cs typeface="Gill Sans MT"/>
              </a:rPr>
              <a:t>requirements</a:t>
            </a:r>
            <a:endParaRPr lang="en-US" sz="2000" dirty="0">
              <a:solidFill>
                <a:prstClr val="black">
                  <a:lumMod val="65000"/>
                  <a:lumOff val="35000"/>
                </a:prstClr>
              </a:solidFill>
              <a:latin typeface="Gill Sans MT"/>
              <a:cs typeface="Gill Sans MT"/>
            </a:endParaRPr>
          </a:p>
        </p:txBody>
      </p:sp>
      <p:sp>
        <p:nvSpPr>
          <p:cNvPr id="4" name="Subtitle 3"/>
          <p:cNvSpPr>
            <a:spLocks noGrp="1"/>
          </p:cNvSpPr>
          <p:nvPr>
            <p:ph type="subTitle" idx="13"/>
          </p:nvPr>
        </p:nvSpPr>
        <p:spPr/>
        <p:txBody>
          <a:bodyPr>
            <a:normAutofit lnSpcReduction="10000"/>
          </a:bodyPr>
          <a:lstStyle/>
          <a:p>
            <a:r>
              <a:rPr lang="en-US" dirty="0"/>
              <a:t>Quality, Reputation and Ability to Deliver Projects on Schedule and within Budget</a:t>
            </a:r>
            <a:endParaRPr lang="en-US" i="1" dirty="0"/>
          </a:p>
          <a:p>
            <a:endParaRPr lang="en-US" dirty="0"/>
          </a:p>
        </p:txBody>
      </p:sp>
    </p:spTree>
    <p:extLst>
      <p:ext uri="{BB962C8B-B14F-4D97-AF65-F5344CB8AC3E}">
        <p14:creationId xmlns:p14="http://schemas.microsoft.com/office/powerpoint/2010/main" val="2539277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a:xfrm>
            <a:off x="539260" y="1423164"/>
            <a:ext cx="10972800" cy="4517382"/>
          </a:xfrm>
        </p:spPr>
        <p:txBody>
          <a:bodyPr/>
          <a:lstStyle/>
          <a:p>
            <a:pPr marL="355600">
              <a:buFont typeface="Arial"/>
              <a:buChar char="•"/>
              <a:tabLst>
                <a:tab pos="355600" algn="l"/>
              </a:tabLst>
            </a:pPr>
            <a:r>
              <a:rPr lang="en-US" sz="2400" spc="-15" dirty="0">
                <a:solidFill>
                  <a:srgbClr val="5C5D60"/>
                </a:solidFill>
                <a:latin typeface="Gill Sans MT"/>
                <a:cs typeface="Gill Sans MT"/>
              </a:rPr>
              <a:t>Project </a:t>
            </a:r>
            <a:r>
              <a:rPr lang="en-US" sz="2400" spc="-10" dirty="0" smtClean="0">
                <a:solidFill>
                  <a:srgbClr val="5C5D60"/>
                </a:solidFill>
                <a:latin typeface="Gill Sans MT"/>
                <a:cs typeface="Gill Sans MT"/>
              </a:rPr>
              <a:t>Approach</a:t>
            </a:r>
            <a:endParaRPr lang="en-US" sz="2400" dirty="0">
              <a:latin typeface="Gill Sans MT"/>
              <a:cs typeface="Gill Sans MT"/>
            </a:endParaRPr>
          </a:p>
          <a:p>
            <a:pPr marL="755650" marR="5080" lvl="1">
              <a:spcBef>
                <a:spcPts val="495"/>
              </a:spcBef>
              <a:buFont typeface="Arial"/>
              <a:buChar char="–"/>
              <a:tabLst>
                <a:tab pos="756920" algn="l"/>
              </a:tabLst>
            </a:pPr>
            <a:r>
              <a:rPr lang="en-US" sz="1800" spc="-10" dirty="0">
                <a:solidFill>
                  <a:srgbClr val="5C5D60"/>
                </a:solidFill>
                <a:latin typeface="Gill Sans MT"/>
                <a:cs typeface="Gill Sans MT"/>
              </a:rPr>
              <a:t>Narrative </a:t>
            </a:r>
            <a:r>
              <a:rPr lang="en-US" sz="1800" spc="-5" dirty="0">
                <a:solidFill>
                  <a:srgbClr val="5C5D60"/>
                </a:solidFill>
                <a:latin typeface="Gill Sans MT"/>
                <a:cs typeface="Gill Sans MT"/>
              </a:rPr>
              <a:t>of </a:t>
            </a:r>
            <a:r>
              <a:rPr lang="en-US" sz="1800" spc="-10" dirty="0">
                <a:solidFill>
                  <a:srgbClr val="5C5D60"/>
                </a:solidFill>
                <a:latin typeface="Gill Sans MT"/>
                <a:cs typeface="Gill Sans MT"/>
              </a:rPr>
              <a:t>Project </a:t>
            </a:r>
            <a:r>
              <a:rPr lang="en-US" sz="1800" spc="-15" dirty="0">
                <a:solidFill>
                  <a:srgbClr val="5C5D60"/>
                </a:solidFill>
                <a:latin typeface="Gill Sans MT"/>
                <a:cs typeface="Gill Sans MT"/>
              </a:rPr>
              <a:t>Approach </a:t>
            </a:r>
            <a:r>
              <a:rPr lang="en-US" sz="1800" dirty="0">
                <a:solidFill>
                  <a:srgbClr val="5C5D60"/>
                </a:solidFill>
                <a:latin typeface="Gill Sans MT"/>
                <a:cs typeface="Gill Sans MT"/>
              </a:rPr>
              <a:t>to </a:t>
            </a:r>
            <a:r>
              <a:rPr lang="en-US" sz="1800" spc="-5" dirty="0">
                <a:solidFill>
                  <a:srgbClr val="5C5D60"/>
                </a:solidFill>
                <a:latin typeface="Gill Sans MT"/>
                <a:cs typeface="Gill Sans MT"/>
              </a:rPr>
              <a:t>complete </a:t>
            </a:r>
            <a:r>
              <a:rPr lang="en-US" sz="1800" spc="-10" dirty="0">
                <a:solidFill>
                  <a:srgbClr val="5C5D60"/>
                </a:solidFill>
                <a:latin typeface="Gill Sans MT"/>
                <a:cs typeface="Gill Sans MT"/>
              </a:rPr>
              <a:t>project, </a:t>
            </a:r>
            <a:r>
              <a:rPr lang="en-US" sz="1800" spc="-5" dirty="0">
                <a:solidFill>
                  <a:srgbClr val="5C5D60"/>
                </a:solidFill>
                <a:latin typeface="Gill Sans MT"/>
                <a:cs typeface="Gill Sans MT"/>
              </a:rPr>
              <a:t>including </a:t>
            </a:r>
            <a:r>
              <a:rPr lang="en-US" sz="1800" spc="-35" dirty="0">
                <a:solidFill>
                  <a:srgbClr val="5C5D60"/>
                </a:solidFill>
                <a:latin typeface="Gill Sans MT"/>
                <a:cs typeface="Gill Sans MT"/>
              </a:rPr>
              <a:t>key </a:t>
            </a:r>
            <a:r>
              <a:rPr lang="en-US" sz="1800" spc="-5" dirty="0">
                <a:solidFill>
                  <a:srgbClr val="5C5D60"/>
                </a:solidFill>
                <a:latin typeface="Gill Sans MT"/>
                <a:cs typeface="Gill Sans MT"/>
              </a:rPr>
              <a:t>milestones, </a:t>
            </a:r>
            <a:r>
              <a:rPr lang="en-US" sz="1800" spc="-10" dirty="0">
                <a:solidFill>
                  <a:srgbClr val="5C5D60"/>
                </a:solidFill>
                <a:latin typeface="Gill Sans MT"/>
                <a:cs typeface="Gill Sans MT"/>
              </a:rPr>
              <a:t>critical </a:t>
            </a:r>
            <a:r>
              <a:rPr lang="en-US" sz="1800" spc="-5" dirty="0">
                <a:solidFill>
                  <a:srgbClr val="5C5D60"/>
                </a:solidFill>
                <a:latin typeface="Gill Sans MT"/>
                <a:cs typeface="Gill Sans MT"/>
              </a:rPr>
              <a:t>path items,  </a:t>
            </a:r>
            <a:r>
              <a:rPr lang="en-US" sz="1800" dirty="0">
                <a:solidFill>
                  <a:srgbClr val="5C5D60"/>
                </a:solidFill>
                <a:latin typeface="Gill Sans MT"/>
                <a:cs typeface="Gill Sans MT"/>
              </a:rPr>
              <a:t>phases and/or sequencing, permits,</a:t>
            </a:r>
            <a:r>
              <a:rPr lang="en-US" sz="1800" spc="-15" dirty="0">
                <a:solidFill>
                  <a:srgbClr val="5C5D60"/>
                </a:solidFill>
                <a:latin typeface="Gill Sans MT"/>
                <a:cs typeface="Gill Sans MT"/>
              </a:rPr>
              <a:t> </a:t>
            </a:r>
            <a:r>
              <a:rPr lang="en-US" sz="1800" spc="5" dirty="0">
                <a:solidFill>
                  <a:srgbClr val="5C5D60"/>
                </a:solidFill>
                <a:latin typeface="Gill Sans MT"/>
                <a:cs typeface="Gill Sans MT"/>
              </a:rPr>
              <a:t>etc</a:t>
            </a:r>
            <a:r>
              <a:rPr lang="en-US" sz="1800" spc="5" dirty="0" smtClean="0">
                <a:solidFill>
                  <a:srgbClr val="5C5D60"/>
                </a:solidFill>
                <a:latin typeface="Gill Sans MT"/>
                <a:cs typeface="Gill Sans MT"/>
              </a:rPr>
              <a:t>.</a:t>
            </a:r>
          </a:p>
          <a:p>
            <a:pPr marL="755650" marR="5080" lvl="1">
              <a:spcBef>
                <a:spcPts val="495"/>
              </a:spcBef>
              <a:buFont typeface="Arial"/>
              <a:buChar char="–"/>
              <a:tabLst>
                <a:tab pos="756920" algn="l"/>
              </a:tabLst>
            </a:pPr>
            <a:r>
              <a:rPr lang="en-US" sz="1800" spc="-10" dirty="0">
                <a:solidFill>
                  <a:srgbClr val="5C5D60"/>
                </a:solidFill>
                <a:latin typeface="Gill Sans MT"/>
                <a:cs typeface="Gill Sans MT"/>
              </a:rPr>
              <a:t>Availability </a:t>
            </a:r>
            <a:r>
              <a:rPr lang="en-US" sz="1800" spc="-5" dirty="0">
                <a:solidFill>
                  <a:srgbClr val="5C5D60"/>
                </a:solidFill>
                <a:latin typeface="Gill Sans MT"/>
                <a:cs typeface="Gill Sans MT"/>
              </a:rPr>
              <a:t>of equipment and</a:t>
            </a:r>
            <a:r>
              <a:rPr lang="en-US" sz="1800" spc="35" dirty="0">
                <a:solidFill>
                  <a:srgbClr val="5C5D60"/>
                </a:solidFill>
                <a:latin typeface="Gill Sans MT"/>
                <a:cs typeface="Gill Sans MT"/>
              </a:rPr>
              <a:t> </a:t>
            </a:r>
            <a:r>
              <a:rPr lang="en-US" sz="1800" spc="-5" dirty="0" smtClean="0">
                <a:solidFill>
                  <a:srgbClr val="5C5D60"/>
                </a:solidFill>
                <a:latin typeface="Gill Sans MT"/>
                <a:cs typeface="Gill Sans MT"/>
              </a:rPr>
              <a:t>facilities</a:t>
            </a:r>
            <a:endParaRPr lang="en-US" sz="1800" dirty="0">
              <a:latin typeface="Gill Sans MT"/>
              <a:cs typeface="Gill Sans MT"/>
            </a:endParaRPr>
          </a:p>
          <a:p>
            <a:pPr marL="756285" lvl="1" indent="-286385">
              <a:spcBef>
                <a:spcPts val="480"/>
              </a:spcBef>
              <a:buFont typeface="Arial"/>
              <a:buChar char="–"/>
              <a:tabLst>
                <a:tab pos="756920" algn="l"/>
                <a:tab pos="5105400" algn="l"/>
              </a:tabLst>
            </a:pPr>
            <a:r>
              <a:rPr lang="en-US" sz="1800" dirty="0">
                <a:solidFill>
                  <a:srgbClr val="5C5D60"/>
                </a:solidFill>
                <a:latin typeface="Gill Sans MT"/>
                <a:cs typeface="Gill Sans MT"/>
              </a:rPr>
              <a:t>Describe </a:t>
            </a:r>
            <a:r>
              <a:rPr lang="en-US" sz="1800" spc="-10" dirty="0">
                <a:solidFill>
                  <a:srgbClr val="5C5D60"/>
                </a:solidFill>
                <a:latin typeface="Gill Sans MT"/>
                <a:cs typeface="Gill Sans MT"/>
              </a:rPr>
              <a:t>approach for</a:t>
            </a:r>
            <a:r>
              <a:rPr lang="en-US" sz="1800" spc="-40" dirty="0">
                <a:solidFill>
                  <a:srgbClr val="5C5D60"/>
                </a:solidFill>
                <a:latin typeface="Gill Sans MT"/>
                <a:cs typeface="Gill Sans MT"/>
              </a:rPr>
              <a:t> </a:t>
            </a:r>
            <a:r>
              <a:rPr lang="en-US" sz="1800" spc="-5" dirty="0">
                <a:solidFill>
                  <a:srgbClr val="5C5D60"/>
                </a:solidFill>
                <a:latin typeface="Gill Sans MT"/>
                <a:cs typeface="Gill Sans MT"/>
              </a:rPr>
              <a:t>coordination</a:t>
            </a:r>
            <a:r>
              <a:rPr lang="en-US" sz="1800" spc="-45" dirty="0">
                <a:solidFill>
                  <a:srgbClr val="5C5D60"/>
                </a:solidFill>
                <a:latin typeface="Gill Sans MT"/>
                <a:cs typeface="Gill Sans MT"/>
              </a:rPr>
              <a:t> </a:t>
            </a:r>
            <a:r>
              <a:rPr lang="en-US" sz="1800" dirty="0">
                <a:solidFill>
                  <a:srgbClr val="5C5D60"/>
                </a:solidFill>
                <a:latin typeface="Gill Sans MT"/>
                <a:cs typeface="Gill Sans MT"/>
              </a:rPr>
              <a:t>with</a:t>
            </a:r>
            <a:r>
              <a:rPr lang="en-US" sz="1800" dirty="0">
                <a:solidFill>
                  <a:srgbClr val="5C5D60"/>
                </a:solidFill>
                <a:latin typeface="Times New Roman"/>
                <a:cs typeface="Times New Roman"/>
              </a:rPr>
              <a:t> </a:t>
            </a:r>
            <a:r>
              <a:rPr lang="en-US" sz="1800" spc="-35" dirty="0">
                <a:solidFill>
                  <a:srgbClr val="5C5D60"/>
                </a:solidFill>
                <a:latin typeface="Gill Sans MT"/>
                <a:cs typeface="Gill Sans MT"/>
              </a:rPr>
              <a:t>key</a:t>
            </a:r>
            <a:r>
              <a:rPr lang="en-US" sz="1800" spc="-100" dirty="0">
                <a:solidFill>
                  <a:srgbClr val="5C5D60"/>
                </a:solidFill>
                <a:latin typeface="Gill Sans MT"/>
                <a:cs typeface="Gill Sans MT"/>
              </a:rPr>
              <a:t> </a:t>
            </a:r>
            <a:r>
              <a:rPr lang="en-US" sz="1800" spc="-5" dirty="0">
                <a:solidFill>
                  <a:srgbClr val="5C5D60"/>
                </a:solidFill>
                <a:latin typeface="Gill Sans MT"/>
                <a:cs typeface="Gill Sans MT"/>
              </a:rPr>
              <a:t>stakeholders</a:t>
            </a:r>
            <a:endParaRPr lang="en-US" sz="1800" dirty="0">
              <a:latin typeface="Gill Sans MT"/>
              <a:cs typeface="Gill Sans MT"/>
            </a:endParaRPr>
          </a:p>
          <a:p>
            <a:pPr marL="756285" lvl="1" indent="-286385">
              <a:spcBef>
                <a:spcPts val="480"/>
              </a:spcBef>
              <a:buFont typeface="Arial"/>
              <a:buChar char="–"/>
              <a:tabLst>
                <a:tab pos="756920" algn="l"/>
              </a:tabLst>
            </a:pPr>
            <a:r>
              <a:rPr lang="en-US" sz="1800" spc="-15" dirty="0">
                <a:solidFill>
                  <a:srgbClr val="5C5D60"/>
                </a:solidFill>
                <a:latin typeface="Gill Sans MT"/>
                <a:cs typeface="Gill Sans MT"/>
              </a:rPr>
              <a:t>Provide </a:t>
            </a:r>
            <a:r>
              <a:rPr lang="en-US" sz="1800" spc="-10" dirty="0">
                <a:solidFill>
                  <a:srgbClr val="5C5D60"/>
                </a:solidFill>
                <a:latin typeface="Gill Sans MT"/>
                <a:cs typeface="Gill Sans MT"/>
              </a:rPr>
              <a:t>innovative </a:t>
            </a:r>
            <a:r>
              <a:rPr lang="en-US" sz="1800" spc="-5" dirty="0">
                <a:solidFill>
                  <a:srgbClr val="5C5D60"/>
                </a:solidFill>
                <a:latin typeface="Gill Sans MT"/>
                <a:cs typeface="Gill Sans MT"/>
              </a:rPr>
              <a:t>ideas </a:t>
            </a:r>
            <a:r>
              <a:rPr lang="en-US" sz="1800" spc="-10" dirty="0">
                <a:solidFill>
                  <a:srgbClr val="5C5D60"/>
                </a:solidFill>
                <a:latin typeface="Gill Sans MT"/>
                <a:cs typeface="Gill Sans MT"/>
              </a:rPr>
              <a:t>for </a:t>
            </a:r>
            <a:r>
              <a:rPr lang="en-US" sz="1800" spc="-5" dirty="0">
                <a:solidFill>
                  <a:srgbClr val="5C5D60"/>
                </a:solidFill>
                <a:latin typeface="Gill Sans MT"/>
                <a:cs typeface="Gill Sans MT"/>
              </a:rPr>
              <a:t>cost </a:t>
            </a:r>
            <a:r>
              <a:rPr lang="en-US" sz="1800" spc="-15" dirty="0">
                <a:solidFill>
                  <a:srgbClr val="5C5D60"/>
                </a:solidFill>
                <a:latin typeface="Gill Sans MT"/>
                <a:cs typeface="Gill Sans MT"/>
              </a:rPr>
              <a:t>savings </a:t>
            </a:r>
            <a:r>
              <a:rPr lang="en-US" sz="1800" dirty="0">
                <a:solidFill>
                  <a:srgbClr val="5C5D60"/>
                </a:solidFill>
                <a:latin typeface="Gill Sans MT"/>
                <a:cs typeface="Gill Sans MT"/>
              </a:rPr>
              <a:t>(due to method </a:t>
            </a:r>
            <a:r>
              <a:rPr lang="en-US" sz="1800" spc="-5" dirty="0">
                <a:solidFill>
                  <a:srgbClr val="5C5D60"/>
                </a:solidFill>
                <a:latin typeface="Gill Sans MT"/>
                <a:cs typeface="Gill Sans MT"/>
              </a:rPr>
              <a:t>or</a:t>
            </a:r>
            <a:r>
              <a:rPr lang="en-US" sz="1800" spc="-50" dirty="0">
                <a:solidFill>
                  <a:srgbClr val="5C5D60"/>
                </a:solidFill>
                <a:latin typeface="Gill Sans MT"/>
                <a:cs typeface="Gill Sans MT"/>
              </a:rPr>
              <a:t> </a:t>
            </a:r>
            <a:r>
              <a:rPr lang="en-US" sz="1800" dirty="0">
                <a:solidFill>
                  <a:srgbClr val="5C5D60"/>
                </a:solidFill>
                <a:latin typeface="Gill Sans MT"/>
                <a:cs typeface="Gill Sans MT"/>
              </a:rPr>
              <a:t>duration)</a:t>
            </a:r>
            <a:endParaRPr lang="en-US" sz="1800" dirty="0">
              <a:latin typeface="Gill Sans MT"/>
              <a:cs typeface="Gill Sans MT"/>
            </a:endParaRPr>
          </a:p>
          <a:p>
            <a:pPr marL="756285" lvl="1" indent="-286385">
              <a:spcBef>
                <a:spcPts val="480"/>
              </a:spcBef>
              <a:buFont typeface="Arial"/>
              <a:buChar char="–"/>
              <a:tabLst>
                <a:tab pos="756920" algn="l"/>
              </a:tabLst>
            </a:pPr>
            <a:r>
              <a:rPr lang="en-US" sz="1800" dirty="0">
                <a:solidFill>
                  <a:srgbClr val="5C5D60"/>
                </a:solidFill>
                <a:latin typeface="Gill Sans MT"/>
                <a:cs typeface="Gill Sans MT"/>
              </a:rPr>
              <a:t>Quality</a:t>
            </a:r>
            <a:r>
              <a:rPr lang="en-US" sz="1800" spc="-20" dirty="0">
                <a:solidFill>
                  <a:srgbClr val="5C5D60"/>
                </a:solidFill>
                <a:latin typeface="Gill Sans MT"/>
                <a:cs typeface="Gill Sans MT"/>
              </a:rPr>
              <a:t> </a:t>
            </a:r>
            <a:r>
              <a:rPr lang="en-US" sz="1800" dirty="0">
                <a:solidFill>
                  <a:srgbClr val="5C5D60"/>
                </a:solidFill>
                <a:latin typeface="Gill Sans MT"/>
                <a:cs typeface="Gill Sans MT"/>
              </a:rPr>
              <a:t>Management</a:t>
            </a:r>
            <a:r>
              <a:rPr lang="en-US" sz="1800" spc="-25" dirty="0">
                <a:solidFill>
                  <a:srgbClr val="5C5D60"/>
                </a:solidFill>
                <a:latin typeface="Gill Sans MT"/>
                <a:cs typeface="Gill Sans MT"/>
              </a:rPr>
              <a:t> </a:t>
            </a:r>
            <a:r>
              <a:rPr lang="en-US" sz="1800" spc="-5" dirty="0">
                <a:solidFill>
                  <a:srgbClr val="5C5D60"/>
                </a:solidFill>
                <a:latin typeface="Gill Sans MT"/>
                <a:cs typeface="Gill Sans MT"/>
              </a:rPr>
              <a:t>Plan</a:t>
            </a:r>
            <a:r>
              <a:rPr lang="en-US" sz="1800" spc="-15" dirty="0">
                <a:solidFill>
                  <a:srgbClr val="5C5D60"/>
                </a:solidFill>
                <a:latin typeface="Gill Sans MT"/>
                <a:cs typeface="Gill Sans MT"/>
              </a:rPr>
              <a:t> </a:t>
            </a:r>
            <a:r>
              <a:rPr lang="en-US" sz="1800" dirty="0">
                <a:solidFill>
                  <a:srgbClr val="5C5D60"/>
                </a:solidFill>
                <a:latin typeface="Gill Sans MT"/>
                <a:cs typeface="Gill Sans MT"/>
              </a:rPr>
              <a:t>including</a:t>
            </a:r>
            <a:r>
              <a:rPr lang="en-US" sz="1800" spc="-35" dirty="0">
                <a:solidFill>
                  <a:srgbClr val="5C5D60"/>
                </a:solidFill>
                <a:latin typeface="Gill Sans MT"/>
                <a:cs typeface="Gill Sans MT"/>
              </a:rPr>
              <a:t> </a:t>
            </a:r>
            <a:r>
              <a:rPr lang="en-US" sz="1800" spc="-5" dirty="0">
                <a:solidFill>
                  <a:srgbClr val="5C5D60"/>
                </a:solidFill>
                <a:latin typeface="Gill Sans MT"/>
                <a:cs typeface="Gill Sans MT"/>
              </a:rPr>
              <a:t>subcontractor</a:t>
            </a:r>
            <a:r>
              <a:rPr lang="en-US" sz="1800" spc="-30" dirty="0">
                <a:solidFill>
                  <a:srgbClr val="5C5D60"/>
                </a:solidFill>
                <a:latin typeface="Gill Sans MT"/>
                <a:cs typeface="Gill Sans MT"/>
              </a:rPr>
              <a:t> </a:t>
            </a:r>
            <a:r>
              <a:rPr lang="en-US" sz="1800" spc="-10" dirty="0">
                <a:solidFill>
                  <a:srgbClr val="5C5D60"/>
                </a:solidFill>
                <a:latin typeface="Gill Sans MT"/>
                <a:cs typeface="Gill Sans MT"/>
              </a:rPr>
              <a:t>oversight,</a:t>
            </a:r>
            <a:r>
              <a:rPr lang="en-US" sz="1800" spc="-235" dirty="0">
                <a:solidFill>
                  <a:srgbClr val="5C5D60"/>
                </a:solidFill>
                <a:latin typeface="Gill Sans MT"/>
                <a:cs typeface="Gill Sans MT"/>
              </a:rPr>
              <a:t> </a:t>
            </a:r>
            <a:r>
              <a:rPr lang="en-US" sz="1800" dirty="0">
                <a:solidFill>
                  <a:srgbClr val="5C5D60"/>
                </a:solidFill>
                <a:latin typeface="Gill Sans MT"/>
                <a:cs typeface="Gill Sans MT"/>
              </a:rPr>
              <a:t>QA/QC,</a:t>
            </a:r>
            <a:r>
              <a:rPr lang="en-US" sz="1800" spc="-185" dirty="0">
                <a:solidFill>
                  <a:srgbClr val="5C5D60"/>
                </a:solidFill>
                <a:latin typeface="Gill Sans MT"/>
                <a:cs typeface="Gill Sans MT"/>
              </a:rPr>
              <a:t> </a:t>
            </a:r>
            <a:r>
              <a:rPr lang="en-US" sz="1800" spc="5" dirty="0">
                <a:solidFill>
                  <a:srgbClr val="5C5D60"/>
                </a:solidFill>
                <a:latin typeface="Gill Sans MT"/>
                <a:cs typeface="Gill Sans MT"/>
              </a:rPr>
              <a:t>etc.</a:t>
            </a:r>
            <a:endParaRPr lang="en-US" sz="1800" dirty="0">
              <a:latin typeface="Gill Sans MT"/>
              <a:cs typeface="Gill Sans MT"/>
            </a:endParaRPr>
          </a:p>
          <a:p>
            <a:pPr marL="355600">
              <a:spcBef>
                <a:spcPts val="560"/>
              </a:spcBef>
              <a:buFont typeface="Arial"/>
              <a:buChar char="•"/>
              <a:tabLst>
                <a:tab pos="355600" algn="l"/>
              </a:tabLst>
            </a:pPr>
            <a:r>
              <a:rPr lang="en-US" sz="2400" spc="-15" dirty="0">
                <a:solidFill>
                  <a:srgbClr val="5C5D60"/>
                </a:solidFill>
                <a:latin typeface="Gill Sans MT"/>
                <a:cs typeface="Gill Sans MT"/>
              </a:rPr>
              <a:t>Project </a:t>
            </a:r>
            <a:r>
              <a:rPr lang="en-US" sz="2400" spc="5" dirty="0">
                <a:solidFill>
                  <a:srgbClr val="5C5D60"/>
                </a:solidFill>
                <a:latin typeface="Gill Sans MT"/>
                <a:cs typeface="Gill Sans MT"/>
              </a:rPr>
              <a:t>Schedule, </a:t>
            </a:r>
            <a:r>
              <a:rPr lang="en-US" sz="2400" spc="-15" dirty="0">
                <a:solidFill>
                  <a:srgbClr val="5C5D60"/>
                </a:solidFill>
                <a:latin typeface="Gill Sans MT"/>
                <a:cs typeface="Gill Sans MT"/>
              </a:rPr>
              <a:t>procurement </a:t>
            </a:r>
            <a:r>
              <a:rPr lang="en-US" sz="2400" spc="-5" dirty="0">
                <a:solidFill>
                  <a:srgbClr val="5C5D60"/>
                </a:solidFill>
                <a:latin typeface="Gill Sans MT"/>
                <a:cs typeface="Gill Sans MT"/>
              </a:rPr>
              <a:t>of long-lead items, </a:t>
            </a:r>
            <a:r>
              <a:rPr lang="en-US" sz="2400" spc="-10" dirty="0">
                <a:solidFill>
                  <a:srgbClr val="5C5D60"/>
                </a:solidFill>
                <a:latin typeface="Gill Sans MT"/>
                <a:cs typeface="Gill Sans MT"/>
              </a:rPr>
              <a:t>unforeseen </a:t>
            </a:r>
            <a:r>
              <a:rPr lang="en-US" sz="2400" spc="-5" dirty="0">
                <a:solidFill>
                  <a:srgbClr val="5C5D60"/>
                </a:solidFill>
                <a:latin typeface="Gill Sans MT"/>
                <a:cs typeface="Gill Sans MT"/>
              </a:rPr>
              <a:t>conditions </a:t>
            </a:r>
            <a:r>
              <a:rPr lang="en-US" sz="2400" strike="sngStrike" dirty="0">
                <a:solidFill>
                  <a:srgbClr val="FF0000"/>
                </a:solidFill>
                <a:latin typeface="Gill Sans MT"/>
                <a:cs typeface="Gill Sans MT"/>
              </a:rPr>
              <a:t>(5</a:t>
            </a:r>
            <a:r>
              <a:rPr lang="en-US" sz="2400" strike="sngStrike" spc="-390" dirty="0">
                <a:solidFill>
                  <a:srgbClr val="FF0000"/>
                </a:solidFill>
                <a:latin typeface="Gill Sans MT"/>
                <a:cs typeface="Gill Sans MT"/>
              </a:rPr>
              <a:t> </a:t>
            </a:r>
            <a:r>
              <a:rPr lang="en-US" sz="2400" strike="sngStrike" spc="-5" dirty="0">
                <a:solidFill>
                  <a:srgbClr val="FF0000"/>
                </a:solidFill>
                <a:latin typeface="Gill Sans MT"/>
                <a:cs typeface="Gill Sans MT"/>
              </a:rPr>
              <a:t>points)</a:t>
            </a:r>
            <a:endParaRPr lang="en-US" sz="2400" strike="sngStrike" dirty="0">
              <a:solidFill>
                <a:srgbClr val="FF0000"/>
              </a:solidFill>
              <a:latin typeface="Gill Sans MT"/>
              <a:cs typeface="Gill Sans MT"/>
            </a:endParaRPr>
          </a:p>
          <a:p>
            <a:pPr marL="756285" lvl="1" indent="-286385">
              <a:spcBef>
                <a:spcPts val="495"/>
              </a:spcBef>
              <a:buFont typeface="Arial"/>
              <a:buChar char="–"/>
              <a:tabLst>
                <a:tab pos="756920" algn="l"/>
              </a:tabLst>
            </a:pPr>
            <a:r>
              <a:rPr lang="en-US" sz="1800" spc="-5" dirty="0">
                <a:solidFill>
                  <a:srgbClr val="5C5D60"/>
                </a:solidFill>
                <a:latin typeface="Gill Sans MT"/>
                <a:cs typeface="Gill Sans MT"/>
              </a:rPr>
              <a:t>Critical </a:t>
            </a:r>
            <a:r>
              <a:rPr lang="en-US" sz="1800" dirty="0">
                <a:solidFill>
                  <a:srgbClr val="5C5D60"/>
                </a:solidFill>
                <a:latin typeface="Gill Sans MT"/>
                <a:cs typeface="Gill Sans MT"/>
              </a:rPr>
              <a:t>path method </a:t>
            </a:r>
            <a:r>
              <a:rPr lang="en-US" sz="1800" spc="-5" dirty="0">
                <a:solidFill>
                  <a:srgbClr val="5C5D60"/>
                </a:solidFill>
                <a:latin typeface="Gill Sans MT"/>
                <a:cs typeface="Gill Sans MT"/>
              </a:rPr>
              <a:t>(CPM) </a:t>
            </a:r>
            <a:r>
              <a:rPr lang="en-US" sz="1800" dirty="0">
                <a:solidFill>
                  <a:srgbClr val="5C5D60"/>
                </a:solidFill>
                <a:latin typeface="Gill Sans MT"/>
                <a:cs typeface="Gill Sans MT"/>
              </a:rPr>
              <a:t>schedule </a:t>
            </a:r>
            <a:r>
              <a:rPr lang="en-US" sz="1800" spc="-15" dirty="0">
                <a:solidFill>
                  <a:srgbClr val="5C5D60"/>
                </a:solidFill>
                <a:latin typeface="Gill Sans MT"/>
                <a:cs typeface="Gill Sans MT"/>
              </a:rPr>
              <a:t>Primavera </a:t>
            </a:r>
            <a:r>
              <a:rPr lang="en-US" sz="1800" spc="-5" dirty="0">
                <a:solidFill>
                  <a:srgbClr val="5C5D60"/>
                </a:solidFill>
                <a:latin typeface="Gill Sans MT"/>
                <a:cs typeface="Gill Sans MT"/>
              </a:rPr>
              <a:t>or </a:t>
            </a:r>
            <a:r>
              <a:rPr lang="en-US" sz="1800" spc="-10" dirty="0">
                <a:solidFill>
                  <a:srgbClr val="5C5D60"/>
                </a:solidFill>
                <a:latin typeface="Gill Sans MT"/>
                <a:cs typeface="Gill Sans MT"/>
              </a:rPr>
              <a:t>Microsoft</a:t>
            </a:r>
            <a:r>
              <a:rPr lang="en-US" sz="1800" spc="-110" dirty="0">
                <a:solidFill>
                  <a:srgbClr val="5C5D60"/>
                </a:solidFill>
                <a:latin typeface="Gill Sans MT"/>
                <a:cs typeface="Gill Sans MT"/>
              </a:rPr>
              <a:t> </a:t>
            </a:r>
            <a:r>
              <a:rPr lang="en-US" sz="1800" spc="-10" dirty="0" smtClean="0">
                <a:solidFill>
                  <a:srgbClr val="5C5D60"/>
                </a:solidFill>
                <a:latin typeface="Gill Sans MT"/>
                <a:cs typeface="Gill Sans MT"/>
              </a:rPr>
              <a:t>project</a:t>
            </a:r>
            <a:r>
              <a:rPr lang="en-US" sz="1800" dirty="0">
                <a:latin typeface="Gill Sans MT"/>
                <a:cs typeface="Gill Sans MT"/>
              </a:rPr>
              <a:t> </a:t>
            </a:r>
            <a:r>
              <a:rPr lang="en-US" sz="1800" dirty="0" smtClean="0">
                <a:latin typeface="Gill Sans MT"/>
                <a:cs typeface="Gill Sans MT"/>
              </a:rPr>
              <a:t>- </a:t>
            </a:r>
            <a:r>
              <a:rPr lang="en-US" sz="1600" spc="-5" dirty="0" smtClean="0">
                <a:solidFill>
                  <a:srgbClr val="5C5D60"/>
                </a:solidFill>
                <a:latin typeface="Gill Sans MT"/>
                <a:cs typeface="Gill Sans MT"/>
              </a:rPr>
              <a:t>Assume </a:t>
            </a:r>
            <a:r>
              <a:rPr lang="en-US" sz="1600" spc="-5" dirty="0">
                <a:solidFill>
                  <a:srgbClr val="5C5D60"/>
                </a:solidFill>
                <a:latin typeface="Gill Sans MT"/>
                <a:cs typeface="Gill Sans MT"/>
              </a:rPr>
              <a:t>NTP of August 24, 2020</a:t>
            </a:r>
            <a:endParaRPr lang="en-US" sz="1600" dirty="0">
              <a:latin typeface="Gill Sans MT"/>
              <a:cs typeface="Gill Sans MT"/>
            </a:endParaRPr>
          </a:p>
          <a:p>
            <a:pPr marL="756285" lvl="1" indent="-286385">
              <a:spcBef>
                <a:spcPts val="459"/>
              </a:spcBef>
              <a:buFont typeface="Arial"/>
              <a:buChar char="–"/>
              <a:tabLst>
                <a:tab pos="756920" algn="l"/>
              </a:tabLst>
            </a:pPr>
            <a:r>
              <a:rPr lang="en-US" sz="1800" spc="-10" dirty="0">
                <a:solidFill>
                  <a:srgbClr val="5C5D60"/>
                </a:solidFill>
                <a:latin typeface="Gill Sans MT"/>
                <a:cs typeface="Gill Sans MT"/>
              </a:rPr>
              <a:t>Project approach </a:t>
            </a:r>
            <a:r>
              <a:rPr lang="en-US" sz="1800" dirty="0">
                <a:solidFill>
                  <a:srgbClr val="5C5D60"/>
                </a:solidFill>
                <a:latin typeface="Gill Sans MT"/>
                <a:cs typeface="Gill Sans MT"/>
              </a:rPr>
              <a:t>to </a:t>
            </a:r>
            <a:r>
              <a:rPr lang="en-US" sz="1800" spc="-15" dirty="0">
                <a:solidFill>
                  <a:srgbClr val="5C5D60"/>
                </a:solidFill>
                <a:latin typeface="Gill Sans MT"/>
                <a:cs typeface="Gill Sans MT"/>
              </a:rPr>
              <a:t>procure </a:t>
            </a:r>
            <a:r>
              <a:rPr lang="en-US" sz="1800" dirty="0">
                <a:solidFill>
                  <a:srgbClr val="5C5D60"/>
                </a:solidFill>
                <a:latin typeface="Gill Sans MT"/>
                <a:cs typeface="Gill Sans MT"/>
              </a:rPr>
              <a:t>long-lead</a:t>
            </a:r>
            <a:r>
              <a:rPr lang="en-US" sz="1800" spc="-150" dirty="0">
                <a:solidFill>
                  <a:srgbClr val="5C5D60"/>
                </a:solidFill>
                <a:latin typeface="Gill Sans MT"/>
                <a:cs typeface="Gill Sans MT"/>
              </a:rPr>
              <a:t> </a:t>
            </a:r>
            <a:r>
              <a:rPr lang="en-US" sz="1800" dirty="0">
                <a:solidFill>
                  <a:srgbClr val="5C5D60"/>
                </a:solidFill>
                <a:latin typeface="Gill Sans MT"/>
                <a:cs typeface="Gill Sans MT"/>
              </a:rPr>
              <a:t>items</a:t>
            </a:r>
            <a:endParaRPr lang="en-US" sz="1800" dirty="0">
              <a:latin typeface="Gill Sans MT"/>
              <a:cs typeface="Gill Sans MT"/>
            </a:endParaRPr>
          </a:p>
          <a:p>
            <a:pPr marL="756285" lvl="1" indent="-286385">
              <a:spcBef>
                <a:spcPts val="480"/>
              </a:spcBef>
              <a:buFont typeface="Arial"/>
              <a:buChar char="–"/>
              <a:tabLst>
                <a:tab pos="756920" algn="l"/>
              </a:tabLst>
            </a:pPr>
            <a:r>
              <a:rPr lang="en-US" sz="1800" dirty="0">
                <a:solidFill>
                  <a:srgbClr val="5C5D60"/>
                </a:solidFill>
                <a:latin typeface="Gill Sans MT"/>
                <a:cs typeface="Gill Sans MT"/>
              </a:rPr>
              <a:t>List and </a:t>
            </a:r>
            <a:r>
              <a:rPr lang="en-US" sz="1800" spc="-5" dirty="0">
                <a:solidFill>
                  <a:srgbClr val="5C5D60"/>
                </a:solidFill>
                <a:latin typeface="Gill Sans MT"/>
                <a:cs typeface="Gill Sans MT"/>
              </a:rPr>
              <a:t>describe </a:t>
            </a:r>
            <a:r>
              <a:rPr lang="en-US" sz="1800" dirty="0">
                <a:solidFill>
                  <a:srgbClr val="5C5D60"/>
                </a:solidFill>
                <a:latin typeface="Gill Sans MT"/>
                <a:cs typeface="Gill Sans MT"/>
              </a:rPr>
              <a:t>prior instances </a:t>
            </a:r>
            <a:r>
              <a:rPr lang="en-US" sz="1800" spc="-5" dirty="0">
                <a:solidFill>
                  <a:srgbClr val="5C5D60"/>
                </a:solidFill>
                <a:latin typeface="Gill Sans MT"/>
                <a:cs typeface="Gill Sans MT"/>
              </a:rPr>
              <a:t>of unforeseen</a:t>
            </a:r>
            <a:r>
              <a:rPr lang="en-US" sz="1800" spc="-170" dirty="0">
                <a:solidFill>
                  <a:srgbClr val="5C5D60"/>
                </a:solidFill>
                <a:latin typeface="Gill Sans MT"/>
                <a:cs typeface="Gill Sans MT"/>
              </a:rPr>
              <a:t> </a:t>
            </a:r>
            <a:r>
              <a:rPr lang="en-US" sz="1800" dirty="0">
                <a:solidFill>
                  <a:srgbClr val="5C5D60"/>
                </a:solidFill>
                <a:latin typeface="Gill Sans MT"/>
                <a:cs typeface="Gill Sans MT"/>
              </a:rPr>
              <a:t>conditions</a:t>
            </a:r>
            <a:endParaRPr lang="en-US" sz="1800" dirty="0">
              <a:latin typeface="Gill Sans MT"/>
              <a:cs typeface="Gill Sans MT"/>
            </a:endParaRPr>
          </a:p>
          <a:p>
            <a:pPr marL="756285" lvl="1" indent="-286385">
              <a:spcBef>
                <a:spcPts val="480"/>
              </a:spcBef>
              <a:buFont typeface="Arial"/>
              <a:buChar char="–"/>
              <a:tabLst>
                <a:tab pos="756920" algn="l"/>
              </a:tabLst>
            </a:pPr>
            <a:r>
              <a:rPr lang="en-US" sz="1800" spc="-10" dirty="0">
                <a:solidFill>
                  <a:srgbClr val="5C5D60"/>
                </a:solidFill>
                <a:latin typeface="Gill Sans MT"/>
                <a:cs typeface="Gill Sans MT"/>
              </a:rPr>
              <a:t>Approach for </a:t>
            </a:r>
            <a:r>
              <a:rPr lang="en-US" sz="1800" spc="-5" dirty="0">
                <a:solidFill>
                  <a:srgbClr val="5C5D60"/>
                </a:solidFill>
                <a:latin typeface="Gill Sans MT"/>
                <a:cs typeface="Gill Sans MT"/>
              </a:rPr>
              <a:t>mitigating </a:t>
            </a:r>
            <a:r>
              <a:rPr lang="en-US" sz="1800" dirty="0">
                <a:solidFill>
                  <a:srgbClr val="5C5D60"/>
                </a:solidFill>
                <a:latin typeface="Gill Sans MT"/>
                <a:cs typeface="Gill Sans MT"/>
              </a:rPr>
              <a:t>and managing </a:t>
            </a:r>
            <a:r>
              <a:rPr lang="en-US" sz="1800" spc="-5" dirty="0">
                <a:solidFill>
                  <a:srgbClr val="5C5D60"/>
                </a:solidFill>
                <a:latin typeface="Gill Sans MT"/>
                <a:cs typeface="Gill Sans MT"/>
              </a:rPr>
              <a:t>unforeseen conditions on </a:t>
            </a:r>
            <a:r>
              <a:rPr lang="en-US" sz="1800" dirty="0">
                <a:solidFill>
                  <a:srgbClr val="5C5D60"/>
                </a:solidFill>
                <a:latin typeface="Gill Sans MT"/>
                <a:cs typeface="Gill Sans MT"/>
              </a:rPr>
              <a:t>this</a:t>
            </a:r>
            <a:r>
              <a:rPr lang="en-US" sz="1800" spc="-145" dirty="0">
                <a:solidFill>
                  <a:srgbClr val="5C5D60"/>
                </a:solidFill>
                <a:latin typeface="Gill Sans MT"/>
                <a:cs typeface="Gill Sans MT"/>
              </a:rPr>
              <a:t> </a:t>
            </a:r>
            <a:r>
              <a:rPr lang="en-US" sz="1800" spc="-10" dirty="0">
                <a:solidFill>
                  <a:srgbClr val="5C5D60"/>
                </a:solidFill>
                <a:latin typeface="Gill Sans MT"/>
                <a:cs typeface="Gill Sans MT"/>
              </a:rPr>
              <a:t>project</a:t>
            </a:r>
            <a:endParaRPr lang="en-US" sz="1800" dirty="0">
              <a:latin typeface="Gill Sans MT"/>
              <a:cs typeface="Gill Sans MT"/>
            </a:endParaRPr>
          </a:p>
          <a:p>
            <a:pPr marL="0" indent="0">
              <a:lnSpc>
                <a:spcPct val="100000"/>
              </a:lnSpc>
              <a:spcBef>
                <a:spcPts val="1685"/>
              </a:spcBef>
              <a:buNone/>
            </a:pPr>
            <a:r>
              <a:rPr lang="en-US" sz="1800" dirty="0">
                <a:solidFill>
                  <a:srgbClr val="5C5D60"/>
                </a:solidFill>
                <a:latin typeface="Gill Sans MT"/>
                <a:cs typeface="Gill Sans MT"/>
              </a:rPr>
              <a:t>* </a:t>
            </a:r>
            <a:r>
              <a:rPr lang="en-US" sz="1800" spc="-5" dirty="0">
                <a:solidFill>
                  <a:srgbClr val="5C5D60"/>
                </a:solidFill>
                <a:latin typeface="Gill Sans MT"/>
                <a:cs typeface="Gill Sans MT"/>
              </a:rPr>
              <a:t>Refer </a:t>
            </a:r>
            <a:r>
              <a:rPr lang="en-US" sz="1800" dirty="0">
                <a:solidFill>
                  <a:srgbClr val="5C5D60"/>
                </a:solidFill>
                <a:latin typeface="Gill Sans MT"/>
                <a:cs typeface="Gill Sans MT"/>
              </a:rPr>
              <a:t>to SIR </a:t>
            </a:r>
            <a:r>
              <a:rPr lang="en-US" sz="1800" spc="-5" dirty="0">
                <a:solidFill>
                  <a:srgbClr val="5C5D60"/>
                </a:solidFill>
                <a:latin typeface="Gill Sans MT"/>
                <a:cs typeface="Gill Sans MT"/>
              </a:rPr>
              <a:t>for </a:t>
            </a:r>
            <a:r>
              <a:rPr lang="en-US" sz="1800" dirty="0">
                <a:solidFill>
                  <a:srgbClr val="5C5D60"/>
                </a:solidFill>
                <a:latin typeface="Gill Sans MT"/>
                <a:cs typeface="Gill Sans MT"/>
              </a:rPr>
              <a:t>full </a:t>
            </a:r>
            <a:r>
              <a:rPr lang="en-US" sz="1800" spc="-5" dirty="0">
                <a:solidFill>
                  <a:srgbClr val="5C5D60"/>
                </a:solidFill>
                <a:latin typeface="Gill Sans MT"/>
                <a:cs typeface="Gill Sans MT"/>
              </a:rPr>
              <a:t>detail </a:t>
            </a:r>
            <a:r>
              <a:rPr lang="en-US" sz="1800" dirty="0">
                <a:solidFill>
                  <a:srgbClr val="5C5D60"/>
                </a:solidFill>
                <a:latin typeface="Gill Sans MT"/>
                <a:cs typeface="Gill Sans MT"/>
              </a:rPr>
              <a:t>of Evaluation </a:t>
            </a:r>
            <a:r>
              <a:rPr lang="en-US" sz="1800" spc="-5" dirty="0">
                <a:solidFill>
                  <a:srgbClr val="5C5D60"/>
                </a:solidFill>
                <a:latin typeface="Gill Sans MT"/>
                <a:cs typeface="Gill Sans MT"/>
              </a:rPr>
              <a:t>Criteria</a:t>
            </a:r>
            <a:r>
              <a:rPr lang="en-US" sz="1800" spc="-55" dirty="0">
                <a:solidFill>
                  <a:srgbClr val="5C5D60"/>
                </a:solidFill>
                <a:latin typeface="Gill Sans MT"/>
                <a:cs typeface="Gill Sans MT"/>
              </a:rPr>
              <a:t> </a:t>
            </a:r>
            <a:r>
              <a:rPr lang="en-US" sz="1800" spc="-10" dirty="0">
                <a:solidFill>
                  <a:srgbClr val="5C5D60"/>
                </a:solidFill>
                <a:latin typeface="Gill Sans MT"/>
                <a:cs typeface="Gill Sans MT"/>
              </a:rPr>
              <a:t>requirements</a:t>
            </a:r>
            <a:endParaRPr lang="en-US" sz="1800" dirty="0">
              <a:latin typeface="Gill Sans MT"/>
              <a:cs typeface="Gill Sans MT"/>
            </a:endParaRPr>
          </a:p>
          <a:p>
            <a:endParaRPr lang="en-US" dirty="0"/>
          </a:p>
        </p:txBody>
      </p:sp>
      <p:sp>
        <p:nvSpPr>
          <p:cNvPr id="4" name="Subtitle 3"/>
          <p:cNvSpPr>
            <a:spLocks noGrp="1"/>
          </p:cNvSpPr>
          <p:nvPr>
            <p:ph type="subTitle" idx="13"/>
          </p:nvPr>
        </p:nvSpPr>
        <p:spPr/>
        <p:txBody>
          <a:bodyPr>
            <a:normAutofit lnSpcReduction="10000"/>
          </a:bodyPr>
          <a:lstStyle/>
          <a:p>
            <a:r>
              <a:rPr lang="en-US" dirty="0"/>
              <a:t>Project Approach including Delivery Schedule (15 points)</a:t>
            </a:r>
          </a:p>
        </p:txBody>
      </p:sp>
    </p:spTree>
    <p:extLst>
      <p:ext uri="{BB962C8B-B14F-4D97-AF65-F5344CB8AC3E}">
        <p14:creationId xmlns:p14="http://schemas.microsoft.com/office/powerpoint/2010/main" val="3304104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p:txBody>
          <a:bodyPr/>
          <a:lstStyle/>
          <a:p>
            <a:pPr marL="414655" lvl="0">
              <a:spcBef>
                <a:spcPts val="840"/>
              </a:spcBef>
              <a:buFont typeface="Arial"/>
              <a:buChar char="•"/>
              <a:tabLst>
                <a:tab pos="415290" algn="l"/>
              </a:tabLst>
            </a:pPr>
            <a:r>
              <a:rPr lang="en-US" sz="2800" spc="-10" dirty="0">
                <a:solidFill>
                  <a:srgbClr val="5C5D60"/>
                </a:solidFill>
                <a:latin typeface="Gill Sans MT"/>
                <a:cs typeface="Gill Sans MT"/>
              </a:rPr>
              <a:t>Records </a:t>
            </a:r>
            <a:r>
              <a:rPr lang="en-US" sz="2800" spc="-5" dirty="0">
                <a:solidFill>
                  <a:srgbClr val="5C5D60"/>
                </a:solidFill>
                <a:latin typeface="Gill Sans MT"/>
                <a:cs typeface="Gill Sans MT"/>
              </a:rPr>
              <a:t>showing </a:t>
            </a:r>
            <a:r>
              <a:rPr lang="en-US" sz="2800" spc="-90" dirty="0">
                <a:solidFill>
                  <a:srgbClr val="5C5D60"/>
                </a:solidFill>
                <a:latin typeface="Gill Sans MT"/>
                <a:cs typeface="Gill Sans MT"/>
              </a:rPr>
              <a:t>Total </a:t>
            </a:r>
            <a:r>
              <a:rPr lang="en-US" sz="2800" spc="-10" dirty="0">
                <a:solidFill>
                  <a:srgbClr val="5C5D60"/>
                </a:solidFill>
                <a:latin typeface="Gill Sans MT"/>
                <a:cs typeface="Gill Sans MT"/>
              </a:rPr>
              <a:t>Recordable </a:t>
            </a:r>
            <a:r>
              <a:rPr lang="en-US" sz="2800" spc="-5" dirty="0">
                <a:solidFill>
                  <a:srgbClr val="5C5D60"/>
                </a:solidFill>
                <a:latin typeface="Gill Sans MT"/>
                <a:cs typeface="Gill Sans MT"/>
              </a:rPr>
              <a:t>Incident Rate (TRIR) past 5</a:t>
            </a:r>
            <a:r>
              <a:rPr lang="en-US" sz="2800" spc="-229" dirty="0">
                <a:solidFill>
                  <a:srgbClr val="5C5D60"/>
                </a:solidFill>
                <a:latin typeface="Gill Sans MT"/>
                <a:cs typeface="Gill Sans MT"/>
              </a:rPr>
              <a:t> </a:t>
            </a:r>
            <a:r>
              <a:rPr lang="en-US" sz="2800" spc="-20" dirty="0">
                <a:solidFill>
                  <a:srgbClr val="5C5D60"/>
                </a:solidFill>
                <a:latin typeface="Gill Sans MT"/>
                <a:cs typeface="Gill Sans MT"/>
              </a:rPr>
              <a:t>years</a:t>
            </a:r>
            <a:endParaRPr lang="en-US" sz="2800" dirty="0">
              <a:solidFill>
                <a:prstClr val="black"/>
              </a:solidFill>
              <a:latin typeface="Gill Sans MT"/>
              <a:cs typeface="Gill Sans MT"/>
            </a:endParaRPr>
          </a:p>
          <a:p>
            <a:pPr marL="414655" marR="5080" lvl="0">
              <a:spcBef>
                <a:spcPts val="670"/>
              </a:spcBef>
              <a:buFont typeface="Arial"/>
              <a:buChar char="•"/>
              <a:tabLst>
                <a:tab pos="415290" algn="l"/>
                <a:tab pos="1678305" algn="l"/>
                <a:tab pos="2957830" algn="l"/>
                <a:tab pos="4300855" algn="l"/>
                <a:tab pos="4939030" algn="l"/>
                <a:tab pos="6580505" algn="l"/>
                <a:tab pos="8348345" algn="l"/>
                <a:tab pos="10295890" algn="l"/>
              </a:tabLst>
            </a:pPr>
            <a:r>
              <a:rPr lang="en-US" sz="2800" spc="-5" dirty="0">
                <a:solidFill>
                  <a:srgbClr val="5C5D60"/>
                </a:solidFill>
                <a:latin typeface="Gill Sans MT"/>
                <a:cs typeface="Gill Sans MT"/>
              </a:rPr>
              <a:t>P</a:t>
            </a:r>
            <a:r>
              <a:rPr lang="en-US" sz="2800" spc="-85" dirty="0">
                <a:solidFill>
                  <a:srgbClr val="5C5D60"/>
                </a:solidFill>
                <a:latin typeface="Gill Sans MT"/>
                <a:cs typeface="Gill Sans MT"/>
              </a:rPr>
              <a:t>r</a:t>
            </a:r>
            <a:r>
              <a:rPr lang="en-US" sz="2800" spc="-25" dirty="0">
                <a:solidFill>
                  <a:srgbClr val="5C5D60"/>
                </a:solidFill>
                <a:latin typeface="Gill Sans MT"/>
                <a:cs typeface="Gill Sans MT"/>
              </a:rPr>
              <a:t>o</a:t>
            </a:r>
            <a:r>
              <a:rPr lang="en-US" sz="2800" spc="-5" dirty="0">
                <a:solidFill>
                  <a:srgbClr val="5C5D60"/>
                </a:solidFill>
                <a:latin typeface="Gill Sans MT"/>
                <a:cs typeface="Gill Sans MT"/>
              </a:rPr>
              <a:t>vide</a:t>
            </a:r>
            <a:r>
              <a:rPr lang="en-US" sz="2800" dirty="0">
                <a:solidFill>
                  <a:srgbClr val="5C5D60"/>
                </a:solidFill>
                <a:latin typeface="Times New Roman"/>
                <a:cs typeface="Times New Roman"/>
              </a:rPr>
              <a:t>	</a:t>
            </a:r>
            <a:r>
              <a:rPr lang="en-US" sz="2800" spc="-70" dirty="0">
                <a:solidFill>
                  <a:srgbClr val="5C5D60"/>
                </a:solidFill>
                <a:latin typeface="Gill Sans MT"/>
                <a:cs typeface="Gill Sans MT"/>
              </a:rPr>
              <a:t>r</a:t>
            </a:r>
            <a:r>
              <a:rPr lang="en-US" sz="2800" dirty="0">
                <a:solidFill>
                  <a:srgbClr val="5C5D60"/>
                </a:solidFill>
                <a:latin typeface="Gill Sans MT"/>
                <a:cs typeface="Gill Sans MT"/>
              </a:rPr>
              <a:t>e</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60" dirty="0">
                <a:solidFill>
                  <a:srgbClr val="5C5D60"/>
                </a:solidFill>
                <a:latin typeface="Gill Sans MT"/>
                <a:cs typeface="Gill Sans MT"/>
              </a:rPr>
              <a:t>r</a:t>
            </a:r>
            <a:r>
              <a:rPr lang="en-US" sz="2800" spc="-5" dirty="0">
                <a:solidFill>
                  <a:srgbClr val="5C5D60"/>
                </a:solidFill>
                <a:latin typeface="Gill Sans MT"/>
                <a:cs typeface="Gill Sans MT"/>
              </a:rPr>
              <a:t>ds</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5" dirty="0">
                <a:solidFill>
                  <a:srgbClr val="5C5D60"/>
                </a:solidFill>
                <a:latin typeface="Gill Sans MT"/>
                <a:cs typeface="Gill Sans MT"/>
              </a:rPr>
              <a:t>h</a:t>
            </a:r>
            <a:r>
              <a:rPr lang="en-US" sz="2800" spc="-25" dirty="0">
                <a:solidFill>
                  <a:srgbClr val="5C5D60"/>
                </a:solidFill>
                <a:latin typeface="Gill Sans MT"/>
                <a:cs typeface="Gill Sans MT"/>
              </a:rPr>
              <a:t>o</a:t>
            </a:r>
            <a:r>
              <a:rPr lang="en-US" sz="2800" dirty="0">
                <a:solidFill>
                  <a:srgbClr val="5C5D60"/>
                </a:solidFill>
                <a:latin typeface="Gill Sans MT"/>
                <a:cs typeface="Gill Sans MT"/>
              </a:rPr>
              <a:t>w</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n</a:t>
            </a:r>
            <a:r>
              <a:rPr lang="en-US" sz="2800" spc="-5" dirty="0">
                <a:solidFill>
                  <a:srgbClr val="5C5D60"/>
                </a:solidFill>
                <a:latin typeface="Gill Sans MT"/>
                <a:cs typeface="Gill Sans MT"/>
              </a:rPr>
              <a:t>g</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th</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p</a:t>
            </a:r>
            <a:r>
              <a:rPr lang="en-US" sz="2800" spc="-15" dirty="0">
                <a:solidFill>
                  <a:srgbClr val="5C5D60"/>
                </a:solidFill>
                <a:latin typeface="Gill Sans MT"/>
                <a:cs typeface="Gill Sans MT"/>
              </a:rPr>
              <a:t>a</a:t>
            </a:r>
            <a:r>
              <a:rPr lang="en-US" sz="2800" spc="-60" dirty="0">
                <a:solidFill>
                  <a:srgbClr val="5C5D60"/>
                </a:solidFill>
                <a:latin typeface="Gill Sans MT"/>
                <a:cs typeface="Gill Sans MT"/>
              </a:rPr>
              <a:t>n</a:t>
            </a:r>
            <a:r>
              <a:rPr lang="en-US" sz="2800" spc="-10" dirty="0">
                <a:solidFill>
                  <a:srgbClr val="5C5D60"/>
                </a:solidFill>
                <a:latin typeface="Gill Sans MT"/>
                <a:cs typeface="Gill Sans MT"/>
              </a:rPr>
              <a:t>y</a:t>
            </a:r>
            <a:r>
              <a:rPr lang="en-US" sz="2800" spc="-225"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15" dirty="0">
                <a:solidFill>
                  <a:srgbClr val="5C5D60"/>
                </a:solidFill>
                <a:latin typeface="Gill Sans MT"/>
                <a:cs typeface="Gill Sans MT"/>
              </a:rPr>
              <a:t>E</a:t>
            </a:r>
            <a:r>
              <a:rPr lang="en-US" sz="2800" dirty="0">
                <a:solidFill>
                  <a:srgbClr val="5C5D60"/>
                </a:solidFill>
                <a:latin typeface="Gill Sans MT"/>
                <a:cs typeface="Gill Sans MT"/>
              </a:rPr>
              <a:t>xpe</a:t>
            </a:r>
            <a:r>
              <a:rPr lang="en-US" sz="2800" spc="-10" dirty="0">
                <a:solidFill>
                  <a:srgbClr val="5C5D60"/>
                </a:solidFill>
                <a:latin typeface="Gill Sans MT"/>
                <a:cs typeface="Gill Sans MT"/>
              </a:rPr>
              <a:t>ri</a:t>
            </a:r>
            <a:r>
              <a:rPr lang="en-US" sz="2800" spc="-15" dirty="0">
                <a:solidFill>
                  <a:srgbClr val="5C5D60"/>
                </a:solidFill>
                <a:latin typeface="Gill Sans MT"/>
                <a:cs typeface="Gill Sans MT"/>
              </a:rPr>
              <a:t>e</a:t>
            </a:r>
            <a:r>
              <a:rPr lang="en-US" sz="2800" dirty="0">
                <a:solidFill>
                  <a:srgbClr val="5C5D60"/>
                </a:solidFill>
                <a:latin typeface="Gill Sans MT"/>
                <a:cs typeface="Gill Sans MT"/>
              </a:rPr>
              <a:t>n</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e</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d</a:t>
            </a:r>
            <a:r>
              <a:rPr lang="en-US" sz="2800" spc="-10" dirty="0">
                <a:solidFill>
                  <a:srgbClr val="5C5D60"/>
                </a:solidFill>
                <a:latin typeface="Gill Sans MT"/>
                <a:cs typeface="Gill Sans MT"/>
              </a:rPr>
              <a:t>i</a:t>
            </a:r>
            <a:r>
              <a:rPr lang="en-US" sz="2800" spc="-20" dirty="0">
                <a:solidFill>
                  <a:srgbClr val="5C5D60"/>
                </a:solidFill>
                <a:latin typeface="Gill Sans MT"/>
                <a:cs typeface="Gill Sans MT"/>
              </a:rPr>
              <a:t>f</a:t>
            </a:r>
            <a:r>
              <a:rPr lang="en-US" sz="2800" spc="-10" dirty="0">
                <a:solidFill>
                  <a:srgbClr val="5C5D60"/>
                </a:solidFill>
                <a:latin typeface="Gill Sans MT"/>
                <a:cs typeface="Gill Sans MT"/>
              </a:rPr>
              <a:t>ica</a:t>
            </a:r>
            <a:r>
              <a:rPr lang="en-US" sz="2800" spc="-5" dirty="0">
                <a:solidFill>
                  <a:srgbClr val="5C5D60"/>
                </a:solidFill>
                <a:latin typeface="Gill Sans MT"/>
                <a:cs typeface="Gill Sans MT"/>
              </a:rPr>
              <a:t>t</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R</a:t>
            </a:r>
            <a:r>
              <a:rPr lang="en-US" sz="2800" dirty="0">
                <a:solidFill>
                  <a:srgbClr val="5C5D60"/>
                </a:solidFill>
                <a:latin typeface="Gill Sans MT"/>
                <a:cs typeface="Gill Sans MT"/>
              </a:rPr>
              <a:t>at</a:t>
            </a:r>
            <a:r>
              <a:rPr lang="en-US" sz="2800" spc="-5" dirty="0">
                <a:solidFill>
                  <a:srgbClr val="5C5D60"/>
                </a:solidFill>
                <a:latin typeface="Gill Sans MT"/>
                <a:cs typeface="Gill Sans MT"/>
              </a:rPr>
              <a:t>e </a:t>
            </a:r>
            <a:r>
              <a:rPr lang="en-US" sz="2800" spc="-5" dirty="0">
                <a:solidFill>
                  <a:srgbClr val="5C5D60"/>
                </a:solidFill>
                <a:latin typeface="Times New Roman"/>
                <a:cs typeface="Times New Roman"/>
              </a:rPr>
              <a:t> </a:t>
            </a:r>
            <a:r>
              <a:rPr lang="en-US" sz="2800" spc="-5" dirty="0">
                <a:solidFill>
                  <a:srgbClr val="5C5D60"/>
                </a:solidFill>
                <a:latin typeface="Gill Sans MT"/>
                <a:cs typeface="Gill Sans MT"/>
              </a:rPr>
              <a:t>(EMR) past 3</a:t>
            </a:r>
            <a:r>
              <a:rPr lang="en-US" sz="2800" spc="-75" dirty="0">
                <a:solidFill>
                  <a:srgbClr val="5C5D60"/>
                </a:solidFill>
                <a:latin typeface="Gill Sans MT"/>
                <a:cs typeface="Gill Sans MT"/>
              </a:rPr>
              <a:t> </a:t>
            </a:r>
            <a:r>
              <a:rPr lang="en-US" sz="2800" spc="-20" dirty="0">
                <a:solidFill>
                  <a:srgbClr val="5C5D60"/>
                </a:solidFill>
                <a:latin typeface="Gill Sans MT"/>
                <a:cs typeface="Gill Sans MT"/>
              </a:rPr>
              <a:t>years</a:t>
            </a:r>
            <a:endParaRPr lang="en-US" sz="2800" dirty="0">
              <a:solidFill>
                <a:prstClr val="black"/>
              </a:solidFill>
              <a:latin typeface="Gill Sans MT"/>
              <a:cs typeface="Gill Sans MT"/>
            </a:endParaRPr>
          </a:p>
          <a:p>
            <a:pPr marL="414020" marR="5080" lvl="0" indent="-342265">
              <a:spcBef>
                <a:spcPts val="670"/>
              </a:spcBef>
              <a:buFont typeface="Arial"/>
              <a:buChar char="•"/>
              <a:tabLst>
                <a:tab pos="415290" algn="l"/>
                <a:tab pos="1056005" algn="l"/>
                <a:tab pos="2363470" algn="l"/>
                <a:tab pos="2752090" algn="l"/>
                <a:tab pos="4354195" algn="l"/>
                <a:tab pos="5306060" algn="l"/>
                <a:tab pos="6455410" algn="l"/>
                <a:tab pos="7011670" algn="l"/>
                <a:tab pos="7990205" algn="l"/>
                <a:tab pos="9776460" algn="l"/>
                <a:tab pos="10420985" algn="l"/>
              </a:tabLst>
            </a:pPr>
            <a:r>
              <a:rPr lang="en-US" sz="2800" spc="-10" dirty="0">
                <a:solidFill>
                  <a:srgbClr val="5C5D60"/>
                </a:solidFill>
                <a:latin typeface="Gill Sans MT"/>
                <a:cs typeface="Gill Sans MT"/>
              </a:rPr>
              <a:t>Li</a:t>
            </a:r>
            <a:r>
              <a:rPr lang="en-US" sz="2800" spc="-5" dirty="0">
                <a:solidFill>
                  <a:srgbClr val="5C5D60"/>
                </a:solidFill>
                <a:latin typeface="Gill Sans MT"/>
                <a:cs typeface="Gill Sans MT"/>
              </a:rPr>
              <a:t>st</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fa</a:t>
            </a:r>
            <a:r>
              <a:rPr lang="en-US" sz="2800" spc="5" dirty="0">
                <a:solidFill>
                  <a:srgbClr val="5C5D60"/>
                </a:solidFill>
                <a:latin typeface="Gill Sans MT"/>
                <a:cs typeface="Gill Sans MT"/>
              </a:rPr>
              <a:t>t</a:t>
            </a:r>
            <a:r>
              <a:rPr lang="en-US" sz="2800" spc="-10" dirty="0">
                <a:solidFill>
                  <a:srgbClr val="5C5D60"/>
                </a:solidFill>
                <a:latin typeface="Gill Sans MT"/>
                <a:cs typeface="Gill Sans MT"/>
              </a:rPr>
              <a:t>a</a:t>
            </a:r>
            <a:r>
              <a:rPr lang="en-US" sz="2800" dirty="0">
                <a:solidFill>
                  <a:srgbClr val="5C5D60"/>
                </a:solidFill>
                <a:latin typeface="Gill Sans MT"/>
                <a:cs typeface="Gill Sans MT"/>
              </a:rPr>
              <a:t>l</a:t>
            </a:r>
            <a:r>
              <a:rPr lang="en-US" sz="2800" spc="-10" dirty="0">
                <a:solidFill>
                  <a:srgbClr val="5C5D60"/>
                </a:solidFill>
                <a:latin typeface="Gill Sans MT"/>
                <a:cs typeface="Gill Sans MT"/>
              </a:rPr>
              <a:t>i</a:t>
            </a:r>
            <a:r>
              <a:rPr lang="en-US" sz="2800" dirty="0">
                <a:solidFill>
                  <a:srgbClr val="5C5D60"/>
                </a:solidFill>
                <a:latin typeface="Gill Sans MT"/>
                <a:cs typeface="Gill Sans MT"/>
              </a:rPr>
              <a:t>ti</a:t>
            </a:r>
            <a:r>
              <a:rPr lang="en-US" sz="2800" spc="-5" dirty="0">
                <a:solidFill>
                  <a:srgbClr val="5C5D60"/>
                </a:solidFill>
                <a:latin typeface="Gill Sans MT"/>
                <a:cs typeface="Gill Sans MT"/>
              </a:rPr>
              <a:t>es</a:t>
            </a:r>
            <a:r>
              <a:rPr lang="en-US" sz="2800" dirty="0">
                <a:solidFill>
                  <a:srgbClr val="5C5D60"/>
                </a:solidFill>
                <a:latin typeface="Times New Roman"/>
                <a:cs typeface="Times New Roman"/>
              </a:rPr>
              <a:t>	</a:t>
            </a:r>
            <a:r>
              <a:rPr lang="en-US" sz="2800" spc="-20" dirty="0">
                <a:solidFill>
                  <a:srgbClr val="5C5D60"/>
                </a:solidFill>
                <a:latin typeface="Gill Sans MT"/>
                <a:cs typeface="Gill Sans MT"/>
              </a:rPr>
              <a:t>i</a:t>
            </a:r>
            <a:r>
              <a:rPr lang="en-US" sz="2800" spc="-5" dirty="0">
                <a:solidFill>
                  <a:srgbClr val="5C5D60"/>
                </a:solidFill>
                <a:latin typeface="Gill Sans MT"/>
                <a:cs typeface="Gill Sans MT"/>
              </a:rPr>
              <a:t>n</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c</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m</a:t>
            </a:r>
            <a:r>
              <a:rPr lang="en-US" sz="2800" dirty="0">
                <a:solidFill>
                  <a:srgbClr val="5C5D60"/>
                </a:solidFill>
                <a:latin typeface="Gill Sans MT"/>
                <a:cs typeface="Gill Sans MT"/>
              </a:rPr>
              <a:t>p</a:t>
            </a:r>
            <a:r>
              <a:rPr lang="en-US" sz="2800" spc="-15" dirty="0">
                <a:solidFill>
                  <a:srgbClr val="5C5D60"/>
                </a:solidFill>
                <a:latin typeface="Gill Sans MT"/>
                <a:cs typeface="Gill Sans MT"/>
              </a:rPr>
              <a:t>a</a:t>
            </a:r>
            <a:r>
              <a:rPr lang="en-US" sz="2800" spc="-60" dirty="0">
                <a:solidFill>
                  <a:srgbClr val="5C5D60"/>
                </a:solidFill>
                <a:latin typeface="Gill Sans MT"/>
                <a:cs typeface="Gill Sans MT"/>
              </a:rPr>
              <a:t>n</a:t>
            </a:r>
            <a:r>
              <a:rPr lang="en-US" sz="2800" spc="-10" dirty="0">
                <a:solidFill>
                  <a:srgbClr val="5C5D60"/>
                </a:solidFill>
                <a:latin typeface="Gill Sans MT"/>
                <a:cs typeface="Gill Sans MT"/>
              </a:rPr>
              <a:t>y</a:t>
            </a:r>
            <a:r>
              <a:rPr lang="en-US" sz="2800" spc="-235" dirty="0">
                <a:solidFill>
                  <a:srgbClr val="5C5D60"/>
                </a:solidFill>
                <a:latin typeface="Gill Sans MT"/>
                <a:cs typeface="Gill Sans MT"/>
              </a:rPr>
              <a:t>’</a:t>
            </a:r>
            <a:r>
              <a:rPr lang="en-US" sz="2800" spc="-5" dirty="0">
                <a:solidFill>
                  <a:srgbClr val="5C5D60"/>
                </a:solidFill>
                <a:latin typeface="Gill Sans MT"/>
                <a:cs typeface="Gill Sans MT"/>
              </a:rPr>
              <a:t>s</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s</a:t>
            </a:r>
            <a:r>
              <a:rPr lang="en-US" sz="2800" spc="-15" dirty="0">
                <a:solidFill>
                  <a:srgbClr val="5C5D60"/>
                </a:solidFill>
                <a:latin typeface="Gill Sans MT"/>
                <a:cs typeface="Gill Sans MT"/>
              </a:rPr>
              <a:t>a</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et</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dirty="0">
                <a:solidFill>
                  <a:srgbClr val="5C5D60"/>
                </a:solidFill>
                <a:latin typeface="Gill Sans MT"/>
                <a:cs typeface="Gill Sans MT"/>
              </a:rPr>
              <a:t>h</a:t>
            </a:r>
            <a:r>
              <a:rPr lang="en-US" sz="2800" spc="-10" dirty="0">
                <a:solidFill>
                  <a:srgbClr val="5C5D60"/>
                </a:solidFill>
                <a:latin typeface="Gill Sans MT"/>
                <a:cs typeface="Gill Sans MT"/>
              </a:rPr>
              <a:t>i</a:t>
            </a:r>
            <a:r>
              <a:rPr lang="en-US" sz="2800" spc="-5" dirty="0">
                <a:solidFill>
                  <a:srgbClr val="5C5D60"/>
                </a:solidFill>
                <a:latin typeface="Gill Sans MT"/>
                <a:cs typeface="Gill Sans MT"/>
              </a:rPr>
              <a:t>s</a:t>
            </a:r>
            <a:r>
              <a:rPr lang="en-US" sz="2800" dirty="0">
                <a:solidFill>
                  <a:srgbClr val="5C5D60"/>
                </a:solidFill>
                <a:latin typeface="Gill Sans MT"/>
                <a:cs typeface="Gill Sans MT"/>
              </a:rPr>
              <a:t>to</a:t>
            </a:r>
            <a:r>
              <a:rPr lang="en-US" sz="2800" spc="75" dirty="0">
                <a:solidFill>
                  <a:srgbClr val="5C5D60"/>
                </a:solidFill>
                <a:latin typeface="Gill Sans MT"/>
                <a:cs typeface="Gill Sans MT"/>
              </a:rPr>
              <a:t>r</a:t>
            </a:r>
            <a:r>
              <a:rPr lang="en-US" sz="2800" spc="-5" dirty="0">
                <a:solidFill>
                  <a:srgbClr val="5C5D60"/>
                </a:solidFill>
                <a:latin typeface="Gill Sans MT"/>
                <a:cs typeface="Gill Sans MT"/>
              </a:rPr>
              <a:t>y</a:t>
            </a:r>
            <a:r>
              <a:rPr lang="en-US" sz="2800" dirty="0">
                <a:solidFill>
                  <a:srgbClr val="5C5D60"/>
                </a:solidFill>
                <a:latin typeface="Times New Roman"/>
                <a:cs typeface="Times New Roman"/>
              </a:rPr>
              <a:t>	</a:t>
            </a:r>
            <a:r>
              <a:rPr lang="en-US" sz="2800" spc="-35" dirty="0">
                <a:solidFill>
                  <a:srgbClr val="5C5D60"/>
                </a:solidFill>
                <a:latin typeface="Gill Sans MT"/>
                <a:cs typeface="Gill Sans MT"/>
              </a:rPr>
              <a:t>f</a:t>
            </a:r>
            <a:r>
              <a:rPr lang="en-US" sz="2800" dirty="0">
                <a:solidFill>
                  <a:srgbClr val="5C5D60"/>
                </a:solidFill>
                <a:latin typeface="Gill Sans MT"/>
                <a:cs typeface="Gill Sans MT"/>
              </a:rPr>
              <a:t>o</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P</a:t>
            </a:r>
            <a:r>
              <a:rPr lang="en-US" sz="2800" spc="-10" dirty="0">
                <a:solidFill>
                  <a:srgbClr val="5C5D60"/>
                </a:solidFill>
                <a:latin typeface="Gill Sans MT"/>
                <a:cs typeface="Gill Sans MT"/>
              </a:rPr>
              <a:t>ri</a:t>
            </a:r>
            <a:r>
              <a:rPr lang="en-US" sz="2800" spc="-5" dirty="0">
                <a:solidFill>
                  <a:srgbClr val="5C5D60"/>
                </a:solidFill>
                <a:latin typeface="Gill Sans MT"/>
                <a:cs typeface="Gill Sans MT"/>
              </a:rPr>
              <a:t>me</a:t>
            </a:r>
            <a:r>
              <a:rPr lang="en-US" sz="2800" dirty="0">
                <a:solidFill>
                  <a:srgbClr val="5C5D60"/>
                </a:solidFill>
                <a:latin typeface="Times New Roman"/>
                <a:cs typeface="Times New Roman"/>
              </a:rPr>
              <a:t>	</a:t>
            </a:r>
            <a:r>
              <a:rPr lang="en-US" sz="2800" spc="-5" dirty="0">
                <a:solidFill>
                  <a:srgbClr val="5C5D60"/>
                </a:solidFill>
                <a:latin typeface="Gill Sans MT"/>
                <a:cs typeface="Gill Sans MT"/>
              </a:rPr>
              <a:t>C</a:t>
            </a:r>
            <a:r>
              <a:rPr lang="en-US" sz="2800" dirty="0">
                <a:solidFill>
                  <a:srgbClr val="5C5D60"/>
                </a:solidFill>
                <a:latin typeface="Gill Sans MT"/>
                <a:cs typeface="Gill Sans MT"/>
              </a:rPr>
              <a:t>ontr</a:t>
            </a:r>
            <a:r>
              <a:rPr lang="en-US" sz="2800" spc="-15" dirty="0">
                <a:solidFill>
                  <a:srgbClr val="5C5D60"/>
                </a:solidFill>
                <a:latin typeface="Gill Sans MT"/>
                <a:cs typeface="Gill Sans MT"/>
              </a:rPr>
              <a:t>a</a:t>
            </a:r>
            <a:r>
              <a:rPr lang="en-US" sz="2800" spc="-10" dirty="0">
                <a:solidFill>
                  <a:srgbClr val="5C5D60"/>
                </a:solidFill>
                <a:latin typeface="Gill Sans MT"/>
                <a:cs typeface="Gill Sans MT"/>
              </a:rPr>
              <a:t>c</a:t>
            </a:r>
            <a:r>
              <a:rPr lang="en-US" sz="2800" spc="5" dirty="0">
                <a:solidFill>
                  <a:srgbClr val="5C5D60"/>
                </a:solidFill>
                <a:latin typeface="Gill Sans MT"/>
                <a:cs typeface="Gill Sans MT"/>
              </a:rPr>
              <a:t>to</a:t>
            </a:r>
            <a:r>
              <a:rPr lang="en-US" sz="2800" spc="-5" dirty="0">
                <a:solidFill>
                  <a:srgbClr val="5C5D60"/>
                </a:solidFill>
                <a:latin typeface="Gill Sans MT"/>
                <a:cs typeface="Gill Sans MT"/>
              </a:rPr>
              <a:t>r</a:t>
            </a:r>
            <a:r>
              <a:rPr lang="en-US" sz="2800" dirty="0">
                <a:solidFill>
                  <a:srgbClr val="5C5D60"/>
                </a:solidFill>
                <a:latin typeface="Times New Roman"/>
                <a:cs typeface="Times New Roman"/>
              </a:rPr>
              <a:t>	</a:t>
            </a:r>
            <a:r>
              <a:rPr lang="en-US" sz="2800" spc="-10" dirty="0">
                <a:solidFill>
                  <a:srgbClr val="5C5D60"/>
                </a:solidFill>
                <a:latin typeface="Gill Sans MT"/>
                <a:cs typeface="Gill Sans MT"/>
              </a:rPr>
              <a:t>a</a:t>
            </a:r>
            <a:r>
              <a:rPr lang="en-US" sz="2800" dirty="0">
                <a:solidFill>
                  <a:srgbClr val="5C5D60"/>
                </a:solidFill>
                <a:latin typeface="Gill Sans MT"/>
                <a:cs typeface="Gill Sans MT"/>
              </a:rPr>
              <a:t>n</a:t>
            </a:r>
            <a:r>
              <a:rPr lang="en-US" sz="2800" spc="-5" dirty="0">
                <a:solidFill>
                  <a:srgbClr val="5C5D60"/>
                </a:solidFill>
                <a:latin typeface="Gill Sans MT"/>
                <a:cs typeface="Gill Sans MT"/>
              </a:rPr>
              <a:t>d</a:t>
            </a:r>
            <a:r>
              <a:rPr lang="en-US" sz="2800" dirty="0">
                <a:solidFill>
                  <a:srgbClr val="5C5D60"/>
                </a:solidFill>
                <a:latin typeface="Times New Roman"/>
                <a:cs typeface="Times New Roman"/>
              </a:rPr>
              <a:t>	</a:t>
            </a:r>
            <a:r>
              <a:rPr lang="en-US" sz="2800" spc="-170" dirty="0">
                <a:solidFill>
                  <a:srgbClr val="5C5D60"/>
                </a:solidFill>
                <a:latin typeface="Gill Sans MT"/>
                <a:cs typeface="Gill Sans MT"/>
              </a:rPr>
              <a:t>K</a:t>
            </a:r>
            <a:r>
              <a:rPr lang="en-US" sz="2800" spc="-50" dirty="0">
                <a:solidFill>
                  <a:srgbClr val="5C5D60"/>
                </a:solidFill>
                <a:latin typeface="Gill Sans MT"/>
                <a:cs typeface="Gill Sans MT"/>
              </a:rPr>
              <a:t>e</a:t>
            </a:r>
            <a:r>
              <a:rPr lang="en-US" sz="2800" spc="-5" dirty="0">
                <a:solidFill>
                  <a:srgbClr val="5C5D60"/>
                </a:solidFill>
                <a:latin typeface="Gill Sans MT"/>
                <a:cs typeface="Gill Sans MT"/>
              </a:rPr>
              <a:t>y </a:t>
            </a:r>
            <a:r>
              <a:rPr lang="en-US" sz="2800" spc="-5" dirty="0">
                <a:solidFill>
                  <a:srgbClr val="5C5D60"/>
                </a:solidFill>
                <a:latin typeface="Times New Roman"/>
                <a:cs typeface="Times New Roman"/>
              </a:rPr>
              <a:t> </a:t>
            </a:r>
            <a:r>
              <a:rPr lang="en-US" sz="2800" spc="-5" dirty="0">
                <a:solidFill>
                  <a:srgbClr val="5C5D60"/>
                </a:solidFill>
                <a:latin typeface="Gill Sans MT"/>
                <a:cs typeface="Gill Sans MT"/>
              </a:rPr>
              <a:t>Subcontractor(s)</a:t>
            </a:r>
            <a:endParaRPr lang="en-US" sz="2800" dirty="0">
              <a:solidFill>
                <a:prstClr val="black"/>
              </a:solidFill>
              <a:latin typeface="Gill Sans MT"/>
              <a:cs typeface="Gill Sans MT"/>
            </a:endParaRPr>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Safety Information for Prime </a:t>
            </a:r>
            <a:r>
              <a:rPr lang="en-US" spc="-5" dirty="0">
                <a:solidFill>
                  <a:srgbClr val="158099"/>
                </a:solidFill>
                <a:latin typeface="Gill Sans MT"/>
                <a:cs typeface="Gill Sans MT"/>
              </a:rPr>
              <a:t>Contractor and</a:t>
            </a:r>
            <a:r>
              <a:rPr lang="en-US" spc="290" dirty="0">
                <a:solidFill>
                  <a:srgbClr val="158099"/>
                </a:solidFill>
                <a:latin typeface="Gill Sans MT"/>
                <a:cs typeface="Gill Sans MT"/>
              </a:rPr>
              <a:t> </a:t>
            </a:r>
            <a:r>
              <a:rPr lang="en-US" spc="-65" dirty="0">
                <a:solidFill>
                  <a:srgbClr val="158099"/>
                </a:solidFill>
                <a:latin typeface="Gill Sans MT"/>
                <a:cs typeface="Gill Sans MT"/>
              </a:rPr>
              <a:t>Key</a:t>
            </a:r>
            <a:r>
              <a:rPr lang="en-US" spc="20" dirty="0">
                <a:solidFill>
                  <a:srgbClr val="158099"/>
                </a:solidFill>
                <a:latin typeface="Gill Sans MT"/>
                <a:cs typeface="Gill Sans MT"/>
              </a:rPr>
              <a:t> </a:t>
            </a:r>
            <a:r>
              <a:rPr lang="en-US" spc="-5" dirty="0">
                <a:solidFill>
                  <a:srgbClr val="158099"/>
                </a:solidFill>
                <a:latin typeface="Gill Sans MT"/>
                <a:cs typeface="Gill Sans MT"/>
              </a:rPr>
              <a:t>Subcontractor(s)</a:t>
            </a:r>
            <a:r>
              <a:rPr lang="en-US" spc="-5" dirty="0">
                <a:solidFill>
                  <a:srgbClr val="158099"/>
                </a:solidFill>
                <a:latin typeface="Times New Roman"/>
                <a:cs typeface="Times New Roman"/>
              </a:rPr>
              <a:t>	</a:t>
            </a:r>
            <a:r>
              <a:rPr lang="en-US" spc="-10" dirty="0">
                <a:solidFill>
                  <a:srgbClr val="158099"/>
                </a:solidFill>
                <a:latin typeface="Gill Sans MT"/>
                <a:cs typeface="Gill Sans MT"/>
              </a:rPr>
              <a:t>(Pass/Fail)</a:t>
            </a:r>
            <a:endParaRPr lang="en-US" dirty="0">
              <a:latin typeface="Gill Sans MT"/>
              <a:cs typeface="Gill Sans MT"/>
            </a:endParaRPr>
          </a:p>
          <a:p>
            <a:endParaRPr lang="en-US" dirty="0"/>
          </a:p>
        </p:txBody>
      </p:sp>
    </p:spTree>
    <p:extLst>
      <p:ext uri="{BB962C8B-B14F-4D97-AF65-F5344CB8AC3E}">
        <p14:creationId xmlns:p14="http://schemas.microsoft.com/office/powerpoint/2010/main" val="4032370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a:t>
            </a:r>
            <a:r>
              <a:rPr lang="en-US" dirty="0" smtClean="0"/>
              <a:t>Criteria</a:t>
            </a:r>
            <a:endParaRPr lang="en-US" dirty="0"/>
          </a:p>
        </p:txBody>
      </p:sp>
      <p:sp>
        <p:nvSpPr>
          <p:cNvPr id="3" name="Content Placeholder 2"/>
          <p:cNvSpPr>
            <a:spLocks noGrp="1"/>
          </p:cNvSpPr>
          <p:nvPr>
            <p:ph idx="1"/>
          </p:nvPr>
        </p:nvSpPr>
        <p:spPr/>
        <p:txBody>
          <a:bodyPr/>
          <a:lstStyle/>
          <a:p>
            <a:pPr marL="473075" indent="-343535">
              <a:spcBef>
                <a:spcPts val="825"/>
              </a:spcBef>
              <a:buFont typeface="Arial"/>
              <a:buChar char="•"/>
              <a:tabLst>
                <a:tab pos="473075" algn="l"/>
              </a:tabLst>
            </a:pPr>
            <a:r>
              <a:rPr lang="en-US" sz="2800" spc="-20" dirty="0">
                <a:solidFill>
                  <a:srgbClr val="5C5D60"/>
                </a:solidFill>
                <a:latin typeface="Gill Sans MT"/>
                <a:cs typeface="Gill Sans MT"/>
              </a:rPr>
              <a:t>Lowest </a:t>
            </a:r>
            <a:r>
              <a:rPr lang="en-US" sz="2800" dirty="0">
                <a:solidFill>
                  <a:srgbClr val="5C5D60"/>
                </a:solidFill>
                <a:latin typeface="Gill Sans MT"/>
                <a:cs typeface="Gill Sans MT"/>
              </a:rPr>
              <a:t>total price will </a:t>
            </a:r>
            <a:r>
              <a:rPr lang="en-US" sz="2800" spc="-15" dirty="0">
                <a:solidFill>
                  <a:srgbClr val="5C5D60"/>
                </a:solidFill>
                <a:latin typeface="Gill Sans MT"/>
                <a:cs typeface="Gill Sans MT"/>
              </a:rPr>
              <a:t>receive </a:t>
            </a:r>
            <a:r>
              <a:rPr lang="en-US" sz="2800" dirty="0">
                <a:solidFill>
                  <a:srgbClr val="5C5D60"/>
                </a:solidFill>
                <a:latin typeface="Gill Sans MT"/>
                <a:cs typeface="Gill Sans MT"/>
              </a:rPr>
              <a:t>30</a:t>
            </a:r>
            <a:r>
              <a:rPr lang="en-US" sz="2800" spc="-100" dirty="0">
                <a:solidFill>
                  <a:srgbClr val="5C5D60"/>
                </a:solidFill>
                <a:latin typeface="Gill Sans MT"/>
                <a:cs typeface="Gill Sans MT"/>
              </a:rPr>
              <a:t> </a:t>
            </a:r>
            <a:r>
              <a:rPr lang="en-US" sz="2800" dirty="0">
                <a:solidFill>
                  <a:srgbClr val="5C5D60"/>
                </a:solidFill>
                <a:latin typeface="Gill Sans MT"/>
                <a:cs typeface="Gill Sans MT"/>
              </a:rPr>
              <a:t>points.</a:t>
            </a:r>
            <a:endParaRPr lang="en-US" sz="2800" dirty="0">
              <a:latin typeface="Gill Sans MT"/>
              <a:cs typeface="Gill Sans MT"/>
            </a:endParaRPr>
          </a:p>
          <a:p>
            <a:pPr marL="473075" marR="5080" indent="-343535">
              <a:spcBef>
                <a:spcPts val="765"/>
              </a:spcBef>
              <a:buFont typeface="Arial"/>
              <a:buChar char="•"/>
              <a:tabLst>
                <a:tab pos="473075" algn="l"/>
              </a:tabLst>
            </a:pPr>
            <a:r>
              <a:rPr lang="en-US" sz="2800" spc="-5" dirty="0">
                <a:solidFill>
                  <a:srgbClr val="5C5D60"/>
                </a:solidFill>
                <a:latin typeface="Gill Sans MT"/>
                <a:cs typeface="Gill Sans MT"/>
              </a:rPr>
              <a:t>Remaining </a:t>
            </a:r>
            <a:r>
              <a:rPr lang="en-US" sz="2800" spc="-15" dirty="0">
                <a:solidFill>
                  <a:srgbClr val="5C5D60"/>
                </a:solidFill>
                <a:latin typeface="Gill Sans MT"/>
                <a:cs typeface="Gill Sans MT"/>
              </a:rPr>
              <a:t>proposals </a:t>
            </a:r>
            <a:r>
              <a:rPr lang="en-US" sz="2800" spc="-5" dirty="0">
                <a:solidFill>
                  <a:srgbClr val="5C5D60"/>
                </a:solidFill>
                <a:latin typeface="Gill Sans MT"/>
                <a:cs typeface="Gill Sans MT"/>
              </a:rPr>
              <a:t>will </a:t>
            </a:r>
            <a:r>
              <a:rPr lang="en-US" sz="2800" spc="-20" dirty="0">
                <a:solidFill>
                  <a:srgbClr val="5C5D60"/>
                </a:solidFill>
                <a:latin typeface="Gill Sans MT"/>
                <a:cs typeface="Gill Sans MT"/>
              </a:rPr>
              <a:t>receive </a:t>
            </a:r>
            <a:r>
              <a:rPr lang="en-US" sz="2800" spc="-5" dirty="0">
                <a:solidFill>
                  <a:srgbClr val="5C5D60"/>
                </a:solidFill>
                <a:latin typeface="Gill Sans MT"/>
                <a:cs typeface="Gill Sans MT"/>
              </a:rPr>
              <a:t>points based on comparison  </a:t>
            </a:r>
            <a:r>
              <a:rPr lang="en-US" sz="2800" dirty="0">
                <a:solidFill>
                  <a:srgbClr val="5C5D60"/>
                </a:solidFill>
                <a:latin typeface="Gill Sans MT"/>
                <a:cs typeface="Gill Sans MT"/>
              </a:rPr>
              <a:t>to the </a:t>
            </a:r>
            <a:r>
              <a:rPr lang="en-US" sz="2800" spc="-15" dirty="0">
                <a:solidFill>
                  <a:srgbClr val="5C5D60"/>
                </a:solidFill>
                <a:latin typeface="Gill Sans MT"/>
                <a:cs typeface="Gill Sans MT"/>
              </a:rPr>
              <a:t>lowest </a:t>
            </a:r>
            <a:r>
              <a:rPr lang="en-US" sz="2800" dirty="0">
                <a:solidFill>
                  <a:srgbClr val="5C5D60"/>
                </a:solidFill>
                <a:latin typeface="Gill Sans MT"/>
                <a:cs typeface="Gill Sans MT"/>
              </a:rPr>
              <a:t>price</a:t>
            </a:r>
            <a:r>
              <a:rPr lang="en-US" sz="2800" spc="-105" dirty="0">
                <a:solidFill>
                  <a:srgbClr val="5C5D60"/>
                </a:solidFill>
                <a:latin typeface="Gill Sans MT"/>
                <a:cs typeface="Gill Sans MT"/>
              </a:rPr>
              <a:t> </a:t>
            </a:r>
            <a:r>
              <a:rPr lang="en-US" sz="2800" spc="-10" dirty="0">
                <a:solidFill>
                  <a:srgbClr val="5C5D60"/>
                </a:solidFill>
                <a:latin typeface="Gill Sans MT"/>
                <a:cs typeface="Gill Sans MT"/>
              </a:rPr>
              <a:t>proposal</a:t>
            </a:r>
            <a:r>
              <a:rPr lang="en-US" sz="2800" spc="-10" dirty="0" smtClean="0">
                <a:solidFill>
                  <a:srgbClr val="5C5D60"/>
                </a:solidFill>
                <a:latin typeface="Gill Sans MT"/>
                <a:cs typeface="Gill Sans MT"/>
              </a:rPr>
              <a:t>.</a:t>
            </a:r>
          </a:p>
          <a:p>
            <a:pPr marL="129540" marR="5080" indent="0">
              <a:spcBef>
                <a:spcPts val="765"/>
              </a:spcBef>
              <a:buNone/>
              <a:tabLst>
                <a:tab pos="473075" algn="l"/>
              </a:tabLst>
            </a:pPr>
            <a:endParaRPr lang="en-US" sz="2800" spc="-10" dirty="0">
              <a:solidFill>
                <a:srgbClr val="5C5D60"/>
              </a:solidFill>
              <a:latin typeface="Gill Sans MT"/>
              <a:cs typeface="Gill Sans MT"/>
            </a:endParaRPr>
          </a:p>
          <a:p>
            <a:pPr marL="129540" marR="5080" indent="0">
              <a:spcBef>
                <a:spcPts val="765"/>
              </a:spcBef>
              <a:buNone/>
              <a:tabLst>
                <a:tab pos="473075" algn="l"/>
              </a:tabLst>
            </a:pPr>
            <a:r>
              <a:rPr lang="en-US" sz="2400" spc="-10" dirty="0" smtClean="0">
                <a:solidFill>
                  <a:srgbClr val="158099"/>
                </a:solidFill>
                <a:latin typeface="Gill Sans MT"/>
                <a:cs typeface="Gill Sans MT"/>
              </a:rPr>
              <a:t>Small Minority,  Women, and Veteran-owned Businesses </a:t>
            </a:r>
            <a:r>
              <a:rPr lang="en-US" sz="2400" spc="-5" dirty="0" smtClean="0">
                <a:solidFill>
                  <a:srgbClr val="158099"/>
                </a:solidFill>
                <a:latin typeface="Gill Sans MT"/>
                <a:cs typeface="Gill Sans MT"/>
              </a:rPr>
              <a:t>(10</a:t>
            </a:r>
            <a:r>
              <a:rPr lang="en-US" sz="2400" spc="-10" dirty="0" smtClean="0">
                <a:solidFill>
                  <a:srgbClr val="158099"/>
                </a:solidFill>
                <a:latin typeface="Gill Sans MT"/>
                <a:cs typeface="Gill Sans MT"/>
              </a:rPr>
              <a:t> </a:t>
            </a:r>
            <a:r>
              <a:rPr lang="en-US" sz="2400" spc="-5" dirty="0">
                <a:solidFill>
                  <a:srgbClr val="158099"/>
                </a:solidFill>
                <a:latin typeface="Gill Sans MT"/>
                <a:cs typeface="Gill Sans MT"/>
              </a:rPr>
              <a:t>points)</a:t>
            </a:r>
            <a:endParaRPr lang="en-US" sz="2400" dirty="0">
              <a:latin typeface="Gill Sans MT"/>
              <a:cs typeface="Gill Sans MT"/>
            </a:endParaRPr>
          </a:p>
          <a:p>
            <a:pPr marL="473075" marR="5080" indent="-343535">
              <a:spcBef>
                <a:spcPts val="765"/>
              </a:spcBef>
              <a:buFont typeface="Arial"/>
              <a:buChar char="•"/>
              <a:tabLst>
                <a:tab pos="473075" algn="l"/>
              </a:tabLst>
            </a:pPr>
            <a:r>
              <a:rPr lang="en-US" sz="2800" spc="-10" dirty="0" smtClean="0">
                <a:solidFill>
                  <a:srgbClr val="5C5D60"/>
                </a:solidFill>
                <a:latin typeface="Gill Sans MT"/>
                <a:cs typeface="Gill Sans MT"/>
              </a:rPr>
              <a:t>As indicated on the Good Faith Effort Plan</a:t>
            </a:r>
            <a:endParaRPr lang="en-US" sz="2800" spc="-10" dirty="0">
              <a:solidFill>
                <a:srgbClr val="5C5D60"/>
              </a:solidFill>
              <a:latin typeface="Gill Sans MT"/>
              <a:cs typeface="Gill Sans MT"/>
            </a:endParaRPr>
          </a:p>
          <a:p>
            <a:pPr marL="0" lvl="0" indent="0">
              <a:spcBef>
                <a:spcPts val="1685"/>
              </a:spcBef>
              <a:buNone/>
            </a:pPr>
            <a:r>
              <a:rPr lang="en-US" sz="2400" dirty="0">
                <a:solidFill>
                  <a:srgbClr val="5C5D60"/>
                </a:solidFill>
                <a:latin typeface="Gill Sans MT"/>
                <a:cs typeface="Gill Sans MT"/>
              </a:rPr>
              <a:t>* </a:t>
            </a:r>
            <a:r>
              <a:rPr lang="en-US" sz="2400" spc="-5" dirty="0">
                <a:solidFill>
                  <a:srgbClr val="5C5D60"/>
                </a:solidFill>
                <a:latin typeface="Gill Sans MT"/>
                <a:cs typeface="Gill Sans MT"/>
              </a:rPr>
              <a:t>Refer </a:t>
            </a:r>
            <a:r>
              <a:rPr lang="en-US" sz="2400" dirty="0">
                <a:solidFill>
                  <a:srgbClr val="5C5D60"/>
                </a:solidFill>
                <a:latin typeface="Gill Sans MT"/>
                <a:cs typeface="Gill Sans MT"/>
              </a:rPr>
              <a:t>to SIR </a:t>
            </a:r>
            <a:r>
              <a:rPr lang="en-US" sz="2400" spc="-5" dirty="0">
                <a:solidFill>
                  <a:srgbClr val="5C5D60"/>
                </a:solidFill>
                <a:latin typeface="Gill Sans MT"/>
                <a:cs typeface="Gill Sans MT"/>
              </a:rPr>
              <a:t>for </a:t>
            </a:r>
            <a:r>
              <a:rPr lang="en-US" sz="2400" dirty="0">
                <a:solidFill>
                  <a:srgbClr val="5C5D60"/>
                </a:solidFill>
                <a:latin typeface="Gill Sans MT"/>
                <a:cs typeface="Gill Sans MT"/>
              </a:rPr>
              <a:t>full </a:t>
            </a:r>
            <a:r>
              <a:rPr lang="en-US" sz="2800" spc="-5" dirty="0">
                <a:solidFill>
                  <a:srgbClr val="5C5D60"/>
                </a:solidFill>
                <a:latin typeface="Gill Sans MT"/>
                <a:cs typeface="Gill Sans MT"/>
              </a:rPr>
              <a:t>detail</a:t>
            </a:r>
            <a:r>
              <a:rPr lang="en-US" sz="2400" spc="-5" dirty="0">
                <a:solidFill>
                  <a:srgbClr val="5C5D60"/>
                </a:solidFill>
                <a:latin typeface="Gill Sans MT"/>
                <a:cs typeface="Gill Sans MT"/>
              </a:rPr>
              <a:t> </a:t>
            </a:r>
            <a:r>
              <a:rPr lang="en-US" sz="2400" dirty="0">
                <a:solidFill>
                  <a:srgbClr val="5C5D60"/>
                </a:solidFill>
                <a:latin typeface="Gill Sans MT"/>
                <a:cs typeface="Gill Sans MT"/>
              </a:rPr>
              <a:t>of Evaluation </a:t>
            </a:r>
            <a:r>
              <a:rPr lang="en-US" sz="2400" spc="-5" dirty="0">
                <a:solidFill>
                  <a:srgbClr val="5C5D60"/>
                </a:solidFill>
                <a:latin typeface="Gill Sans MT"/>
                <a:cs typeface="Gill Sans MT"/>
              </a:rPr>
              <a:t>Criteria</a:t>
            </a:r>
            <a:r>
              <a:rPr lang="en-US" sz="2400" spc="-55" dirty="0">
                <a:solidFill>
                  <a:srgbClr val="5C5D60"/>
                </a:solidFill>
                <a:latin typeface="Gill Sans MT"/>
                <a:cs typeface="Gill Sans MT"/>
              </a:rPr>
              <a:t> </a:t>
            </a:r>
            <a:r>
              <a:rPr lang="en-US" sz="2400" spc="-10" dirty="0">
                <a:solidFill>
                  <a:srgbClr val="5C5D60"/>
                </a:solidFill>
                <a:latin typeface="Gill Sans MT"/>
                <a:cs typeface="Gill Sans MT"/>
              </a:rPr>
              <a:t>requirements</a:t>
            </a:r>
            <a:endParaRPr lang="en-US" sz="2400" dirty="0">
              <a:solidFill>
                <a:prstClr val="black">
                  <a:lumMod val="65000"/>
                  <a:lumOff val="35000"/>
                </a:prstClr>
              </a:solidFill>
              <a:latin typeface="Gill Sans MT"/>
              <a:cs typeface="Gill Sans MT"/>
            </a:endParaRPr>
          </a:p>
          <a:p>
            <a:pPr marL="0" indent="0">
              <a:buNone/>
            </a:pPr>
            <a:endParaRPr lang="en-US" dirty="0"/>
          </a:p>
        </p:txBody>
      </p:sp>
      <p:sp>
        <p:nvSpPr>
          <p:cNvPr id="4" name="Subtitle 3"/>
          <p:cNvSpPr>
            <a:spLocks noGrp="1"/>
          </p:cNvSpPr>
          <p:nvPr>
            <p:ph type="subTitle" idx="13"/>
          </p:nvPr>
        </p:nvSpPr>
        <p:spPr/>
        <p:txBody>
          <a:bodyPr>
            <a:normAutofit lnSpcReduction="10000"/>
          </a:bodyPr>
          <a:lstStyle/>
          <a:p>
            <a:r>
              <a:rPr lang="en-US" spc="-10" dirty="0">
                <a:solidFill>
                  <a:srgbClr val="158099"/>
                </a:solidFill>
                <a:latin typeface="Gill Sans MT"/>
                <a:cs typeface="Gill Sans MT"/>
              </a:rPr>
              <a:t>Price </a:t>
            </a:r>
            <a:r>
              <a:rPr lang="en-US" spc="-5" dirty="0">
                <a:solidFill>
                  <a:srgbClr val="158099"/>
                </a:solidFill>
                <a:latin typeface="Gill Sans MT"/>
                <a:cs typeface="Gill Sans MT"/>
              </a:rPr>
              <a:t>(30</a:t>
            </a:r>
            <a:r>
              <a:rPr lang="en-US" spc="-10" dirty="0">
                <a:solidFill>
                  <a:srgbClr val="158099"/>
                </a:solidFill>
                <a:latin typeface="Gill Sans MT"/>
                <a:cs typeface="Gill Sans MT"/>
              </a:rPr>
              <a:t> </a:t>
            </a:r>
            <a:r>
              <a:rPr lang="en-US" spc="-5" dirty="0">
                <a:solidFill>
                  <a:srgbClr val="158099"/>
                </a:solidFill>
                <a:latin typeface="Gill Sans MT"/>
                <a:cs typeface="Gill Sans MT"/>
              </a:rPr>
              <a:t>points)</a:t>
            </a:r>
            <a:endParaRPr lang="en-US" dirty="0">
              <a:latin typeface="Gill Sans MT"/>
              <a:cs typeface="Gill Sans MT"/>
            </a:endParaRPr>
          </a:p>
          <a:p>
            <a:endParaRPr lang="en-US" dirty="0"/>
          </a:p>
        </p:txBody>
      </p:sp>
    </p:spTree>
    <p:extLst>
      <p:ext uri="{BB962C8B-B14F-4D97-AF65-F5344CB8AC3E}">
        <p14:creationId xmlns:p14="http://schemas.microsoft.com/office/powerpoint/2010/main" val="3557063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Evaluation Criteria</a:t>
            </a:r>
            <a:endParaRPr lang="en-US" dirty="0"/>
          </a:p>
        </p:txBody>
      </p:sp>
      <p:graphicFrame>
        <p:nvGraphicFramePr>
          <p:cNvPr id="3" name="Content Placeholder 2"/>
          <p:cNvGraphicFramePr>
            <a:graphicFrameLocks noGrp="1"/>
          </p:cNvGraphicFramePr>
          <p:nvPr>
            <p:ph idx="1"/>
            <p:extLst/>
          </p:nvPr>
        </p:nvGraphicFramePr>
        <p:xfrm>
          <a:off x="609599" y="1918807"/>
          <a:ext cx="10972800" cy="1408286"/>
        </p:xfrm>
        <a:graphic>
          <a:graphicData uri="http://schemas.openxmlformats.org/drawingml/2006/table">
            <a:tbl>
              <a:tblPr firstRow="1" bandRow="1">
                <a:tableStyleId>{D7AC3CCA-C797-4891-BE02-D94E43425B78}</a:tableStyleId>
              </a:tblPr>
              <a:tblGrid>
                <a:gridCol w="5486400"/>
                <a:gridCol w="5486400"/>
              </a:tblGrid>
              <a:tr h="704143">
                <a:tc>
                  <a:txBody>
                    <a:bodyPr/>
                    <a:lstStyle/>
                    <a:p>
                      <a:pPr algn="ctr"/>
                      <a:r>
                        <a:rPr lang="en-US" sz="3600" dirty="0" smtClean="0">
                          <a:solidFill>
                            <a:schemeClr val="tx1">
                              <a:lumMod val="65000"/>
                              <a:lumOff val="35000"/>
                            </a:schemeClr>
                          </a:solidFill>
                        </a:rPr>
                        <a:t>Industry</a:t>
                      </a:r>
                      <a:endParaRPr lang="en-US" sz="3600" dirty="0">
                        <a:solidFill>
                          <a:schemeClr val="tx1">
                            <a:lumMod val="65000"/>
                            <a:lumOff val="35000"/>
                          </a:schemeClr>
                        </a:solidFill>
                      </a:endParaRPr>
                    </a:p>
                  </a:txBody>
                  <a:tcPr/>
                </a:tc>
                <a:tc>
                  <a:txBody>
                    <a:bodyPr/>
                    <a:lstStyle/>
                    <a:p>
                      <a:pPr algn="ctr"/>
                      <a:r>
                        <a:rPr lang="en-US" sz="3600" dirty="0" smtClean="0">
                          <a:solidFill>
                            <a:schemeClr val="tx1">
                              <a:lumMod val="65000"/>
                              <a:lumOff val="35000"/>
                            </a:schemeClr>
                          </a:solidFill>
                        </a:rPr>
                        <a:t>SMWB Goal</a:t>
                      </a:r>
                      <a:endParaRPr lang="en-US" sz="3600" dirty="0">
                        <a:solidFill>
                          <a:schemeClr val="tx1">
                            <a:lumMod val="65000"/>
                            <a:lumOff val="35000"/>
                          </a:schemeClr>
                        </a:solidFill>
                      </a:endParaRPr>
                    </a:p>
                  </a:txBody>
                  <a:tcPr/>
                </a:tc>
              </a:tr>
              <a:tr h="704143">
                <a:tc>
                  <a:txBody>
                    <a:bodyPr/>
                    <a:lstStyle/>
                    <a:p>
                      <a:pPr algn="ctr"/>
                      <a:r>
                        <a:rPr lang="en-US" sz="3600" dirty="0" smtClean="0">
                          <a:solidFill>
                            <a:schemeClr val="tx1">
                              <a:lumMod val="65000"/>
                              <a:lumOff val="35000"/>
                            </a:schemeClr>
                          </a:solidFill>
                        </a:rPr>
                        <a:t>Construction</a:t>
                      </a:r>
                      <a:endParaRPr lang="en-US" sz="3600" dirty="0">
                        <a:solidFill>
                          <a:schemeClr val="tx1">
                            <a:lumMod val="65000"/>
                            <a:lumOff val="35000"/>
                          </a:schemeClr>
                        </a:solidFill>
                      </a:endParaRPr>
                    </a:p>
                  </a:txBody>
                  <a:tcPr/>
                </a:tc>
                <a:tc>
                  <a:txBody>
                    <a:bodyPr/>
                    <a:lstStyle/>
                    <a:p>
                      <a:pPr algn="ctr"/>
                      <a:r>
                        <a:rPr lang="en-US" sz="3600" dirty="0" smtClean="0">
                          <a:solidFill>
                            <a:schemeClr val="tx1">
                              <a:lumMod val="65000"/>
                              <a:lumOff val="35000"/>
                            </a:schemeClr>
                          </a:solidFill>
                        </a:rPr>
                        <a:t>20%</a:t>
                      </a:r>
                      <a:endParaRPr lang="en-US" sz="3600" dirty="0">
                        <a:solidFill>
                          <a:schemeClr val="tx1">
                            <a:lumMod val="65000"/>
                            <a:lumOff val="35000"/>
                          </a:schemeClr>
                        </a:solidFill>
                      </a:endParaRPr>
                    </a:p>
                  </a:txBody>
                  <a:tcPr/>
                </a:tc>
              </a:tr>
            </a:tbl>
          </a:graphicData>
        </a:graphic>
      </p:graphicFrame>
      <p:sp>
        <p:nvSpPr>
          <p:cNvPr id="2" name="TextBox 1"/>
          <p:cNvSpPr txBox="1"/>
          <p:nvPr/>
        </p:nvSpPr>
        <p:spPr>
          <a:xfrm>
            <a:off x="1143000" y="1338943"/>
            <a:ext cx="468086" cy="769441"/>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172223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389896" cy="675389"/>
          </a:xfrm>
        </p:spPr>
        <p:txBody>
          <a:bodyPr/>
          <a:lstStyle/>
          <a:p>
            <a:r>
              <a:rPr lang="en-US" dirty="0"/>
              <a:t>Oral Statements</a:t>
            </a:r>
          </a:p>
        </p:txBody>
      </p:sp>
      <p:sp>
        <p:nvSpPr>
          <p:cNvPr id="3" name="Content Placeholder 2"/>
          <p:cNvSpPr>
            <a:spLocks noGrp="1"/>
          </p:cNvSpPr>
          <p:nvPr>
            <p:ph idx="1"/>
          </p:nvPr>
        </p:nvSpPr>
        <p:spPr/>
        <p:txBody>
          <a:bodyPr/>
          <a:lstStyle/>
          <a:p>
            <a:pPr marL="0" indent="0" algn="just">
              <a:buNone/>
            </a:pPr>
            <a:r>
              <a:rPr lang="en-US" sz="2800" dirty="0"/>
              <a:t>Oral statements or discussion during the pre-proposal meeting will not be binding, nor will it change or affect the terms or conditions within the Plans and Specifications for this Project. Changes, if any, will be addressed only via an Addendum.</a:t>
            </a:r>
          </a:p>
          <a:p>
            <a:endParaRPr lang="en-US" dirty="0"/>
          </a:p>
        </p:txBody>
      </p:sp>
    </p:spTree>
    <p:extLst>
      <p:ext uri="{BB962C8B-B14F-4D97-AF65-F5344CB8AC3E}">
        <p14:creationId xmlns:p14="http://schemas.microsoft.com/office/powerpoint/2010/main" val="355740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SMWVB Scoring</a:t>
            </a:r>
            <a:endParaRPr lang="en-US" dirty="0"/>
          </a:p>
        </p:txBody>
      </p:sp>
      <p:graphicFrame>
        <p:nvGraphicFramePr>
          <p:cNvPr id="13" name="Content Placeholder 12"/>
          <p:cNvGraphicFramePr>
            <a:graphicFrameLocks noGrp="1"/>
          </p:cNvGraphicFramePr>
          <p:nvPr>
            <p:ph idx="1"/>
            <p:extLst/>
          </p:nvPr>
        </p:nvGraphicFramePr>
        <p:xfrm>
          <a:off x="370115" y="1026046"/>
          <a:ext cx="11373866" cy="4985260"/>
        </p:xfrm>
        <a:graphic>
          <a:graphicData uri="http://schemas.openxmlformats.org/drawingml/2006/table">
            <a:tbl>
              <a:tblPr>
                <a:tableStyleId>{5C22544A-7EE6-4342-B048-85BDC9FD1C3A}</a:tableStyleId>
              </a:tblPr>
              <a:tblGrid>
                <a:gridCol w="11373866"/>
              </a:tblGrid>
              <a:tr h="256349">
                <a:tc>
                  <a:txBody>
                    <a:bodyPr/>
                    <a:lstStyle/>
                    <a:p>
                      <a:pPr algn="just" fontAlgn="b"/>
                      <a:r>
                        <a:rPr lang="en-US" sz="1600" b="1" u="none" strike="noStrike" dirty="0">
                          <a:solidFill>
                            <a:schemeClr val="tx1">
                              <a:lumMod val="65000"/>
                              <a:lumOff val="35000"/>
                            </a:schemeClr>
                          </a:solidFill>
                          <a:effectLst/>
                        </a:rPr>
                        <a:t>Proposed SAWS Construction Alternative Delivery Method SMWB Scoring: </a:t>
                      </a:r>
                      <a:endParaRPr lang="en-US" sz="1600" b="1" i="0" u="none" strike="noStrike" dirty="0">
                        <a:solidFill>
                          <a:schemeClr val="tx1">
                            <a:lumMod val="65000"/>
                            <a:lumOff val="35000"/>
                          </a:schemeClr>
                        </a:solidFill>
                        <a:effectLst/>
                        <a:latin typeface="Calibri" panose="020F0502020204030204" pitchFamily="34" charset="0"/>
                      </a:endParaRPr>
                    </a:p>
                  </a:txBody>
                  <a:tcPr marL="8260" marR="8260" marT="8260" marB="0" anchor="b"/>
                </a:tc>
              </a:tr>
              <a:tr h="905636">
                <a:tc>
                  <a:txBody>
                    <a:bodyPr/>
                    <a:lstStyle/>
                    <a:p>
                      <a:pPr algn="just" fontAlgn="b"/>
                      <a:r>
                        <a:rPr lang="en-US" sz="1400" u="none" strike="noStrike" dirty="0">
                          <a:solidFill>
                            <a:schemeClr val="tx1">
                              <a:lumMod val="65000"/>
                              <a:lumOff val="35000"/>
                            </a:schemeClr>
                          </a:solidFill>
                          <a:effectLst/>
                          <a:latin typeface="Gill Sans MT" panose="020B0502020104020203" pitchFamily="34" charset="0"/>
                        </a:rPr>
                        <a:t>The maximum number of SMWB points to be earned is 10 points.  Firms may use any combination of points below when attempting to meet the SMWB goals. Self-performance and subcontracting may be used to achieve the aspirational goals and earn points. SMWB prime contractors and/or subcontractors must be certified by the South Central Texas Regional Certification Agency, and must have a local presence in the San Antonio Metropolitan Statistical Area in order to be counted for SMWB points.  All prime contractors firms, whether SMWB or not, are eligible to earn the maximum number of SMWB points (10).</a:t>
                      </a:r>
                      <a:endParaRPr lang="en-US" sz="1400" b="0" i="1"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1. M/WBE Scoring Method: 10 Points (By percentage)  20.00% M/WBE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 and 4.99%: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5% and 9.99%: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10% and 14.99%: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15% and 16.99%: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between 17% and 19.99%: 8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MBE Participation Percentage meeting or exceeding 20.00%: 10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25355">
                <a:tc>
                  <a:txBody>
                    <a:bodyPr/>
                    <a:lstStyle/>
                    <a:p>
                      <a:pPr algn="just" fontAlgn="b"/>
                      <a:endParaRPr lang="en-US" sz="14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tc>
              </a:tr>
              <a:tr h="296377">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2. SBE (Non-M/WBE) Scoring Method: 5 Points (By percentage)  5% SBE Goal</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1% and 1.99%: 1 Point</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2% and 2.99%: 2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3% and 3.99%: 3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between 4% and 4.99%: 4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r h="256349">
                <a:tc>
                  <a:txBody>
                    <a:bodyPr/>
                    <a:lstStyle/>
                    <a:p>
                      <a:pPr algn="just" fontAlgn="b"/>
                      <a:r>
                        <a:rPr lang="en-US" sz="1600" u="none" strike="noStrike" dirty="0">
                          <a:solidFill>
                            <a:schemeClr val="tx1">
                              <a:lumMod val="65000"/>
                              <a:lumOff val="35000"/>
                            </a:schemeClr>
                          </a:solidFill>
                          <a:effectLst/>
                          <a:latin typeface="Gill Sans MT" panose="020B0502020104020203" pitchFamily="34" charset="0"/>
                        </a:rPr>
                        <a:t>• SBE Participation Percentage meeting or exceeding 5.00%: 5 Points</a:t>
                      </a:r>
                      <a:endParaRPr lang="en-US" sz="1600" b="0" i="0" u="none" strike="noStrike" dirty="0">
                        <a:solidFill>
                          <a:schemeClr val="tx1">
                            <a:lumMod val="65000"/>
                            <a:lumOff val="35000"/>
                          </a:schemeClr>
                        </a:solidFill>
                        <a:effectLst/>
                        <a:latin typeface="Gill Sans MT" panose="020B0502020104020203" pitchFamily="34" charset="0"/>
                      </a:endParaRPr>
                    </a:p>
                  </a:txBody>
                  <a:tcPr marL="8260" marR="8260" marT="8260" marB="0" anchor="b">
                    <a:noFill/>
                  </a:tcPr>
                </a:tc>
              </a:tr>
            </a:tbl>
          </a:graphicData>
        </a:graphic>
      </p:graphicFrame>
    </p:spTree>
    <p:extLst>
      <p:ext uri="{BB962C8B-B14F-4D97-AF65-F5344CB8AC3E}">
        <p14:creationId xmlns:p14="http://schemas.microsoft.com/office/powerpoint/2010/main" val="3847323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Accepted SMWVB Certification Agency</a:t>
            </a:r>
          </a:p>
        </p:txBody>
      </p:sp>
      <p:sp>
        <p:nvSpPr>
          <p:cNvPr id="5" name="Content Placeholder 4"/>
          <p:cNvSpPr>
            <a:spLocks noGrp="1"/>
          </p:cNvSpPr>
          <p:nvPr>
            <p:ph idx="1"/>
          </p:nvPr>
        </p:nvSpPr>
        <p:spPr>
          <a:xfrm>
            <a:off x="673728" y="960017"/>
            <a:ext cx="10974190" cy="5011295"/>
          </a:xfrm>
        </p:spPr>
        <p:txBody>
          <a:bodyPr/>
          <a:lstStyle/>
          <a:p>
            <a:pPr algn="just"/>
            <a:r>
              <a:rPr lang="en-US" sz="2800" b="1" dirty="0" smtClean="0"/>
              <a:t>South </a:t>
            </a:r>
            <a:r>
              <a:rPr lang="en-US" sz="2800" b="1" dirty="0"/>
              <a:t>Central Texas Regional Certification </a:t>
            </a:r>
            <a:r>
              <a:rPr lang="en-US" sz="2800" b="1" dirty="0" smtClean="0"/>
              <a:t>Agency</a:t>
            </a:r>
            <a:endParaRPr lang="en-US" sz="2800" b="1" dirty="0"/>
          </a:p>
          <a:p>
            <a:pPr marL="0" indent="0" algn="just">
              <a:buNone/>
            </a:pPr>
            <a:r>
              <a:rPr lang="en-US" sz="2800" dirty="0" smtClean="0"/>
              <a:t>(Includes the Texas </a:t>
            </a:r>
            <a:r>
              <a:rPr lang="en-US" sz="2800" dirty="0"/>
              <a:t>Historically Underutilized Business </a:t>
            </a:r>
            <a:r>
              <a:rPr lang="en-US" sz="2800" dirty="0" smtClean="0"/>
              <a:t>“HUB” Program)</a:t>
            </a:r>
          </a:p>
          <a:p>
            <a:pPr marL="0" indent="0" algn="just">
              <a:buNone/>
            </a:pPr>
            <a:endParaRPr lang="en-US" dirty="0" smtClean="0"/>
          </a:p>
          <a:p>
            <a:pPr marL="0" indent="0" algn="just">
              <a:buNone/>
            </a:pPr>
            <a:r>
              <a:rPr lang="en-US" sz="2800" u="sng" dirty="0" smtClean="0"/>
              <a:t>Minimum Qualifications for SMWVB recognition:</a:t>
            </a:r>
          </a:p>
          <a:p>
            <a:pPr algn="just"/>
            <a:r>
              <a:rPr lang="en-US" sz="2800" dirty="0" smtClean="0"/>
              <a:t>SBE-Certified </a:t>
            </a:r>
            <a:r>
              <a:rPr lang="en-US" sz="2800" dirty="0"/>
              <a:t>(even </a:t>
            </a:r>
            <a:r>
              <a:rPr lang="en-US" sz="2800" dirty="0" smtClean="0"/>
              <a:t>MBEs </a:t>
            </a:r>
            <a:r>
              <a:rPr lang="en-US" sz="2800" dirty="0"/>
              <a:t>and </a:t>
            </a:r>
            <a:r>
              <a:rPr lang="en-US" sz="2800" dirty="0" smtClean="0"/>
              <a:t>WBEs)</a:t>
            </a:r>
          </a:p>
          <a:p>
            <a:pPr algn="just"/>
            <a:r>
              <a:rPr lang="en-US" sz="2800" b="1" dirty="0" smtClean="0"/>
              <a:t>Local </a:t>
            </a:r>
            <a:r>
              <a:rPr lang="en-US" sz="2800" b="1" dirty="0"/>
              <a:t>office or local equipment </a:t>
            </a:r>
            <a:r>
              <a:rPr lang="en-US" sz="2800" b="1" dirty="0" smtClean="0"/>
              <a:t>yard</a:t>
            </a:r>
            <a:endParaRPr lang="en-US" sz="2800" b="1" dirty="0"/>
          </a:p>
          <a:p>
            <a:endParaRPr lang="en-US" dirty="0"/>
          </a:p>
        </p:txBody>
      </p:sp>
    </p:spTree>
    <p:extLst>
      <p:ext uri="{BB962C8B-B14F-4D97-AF65-F5344CB8AC3E}">
        <p14:creationId xmlns:p14="http://schemas.microsoft.com/office/powerpoint/2010/main" val="69896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Accepted SMWVB Certifications</a:t>
            </a:r>
            <a:br>
              <a:rPr lang="en-US" dirty="0"/>
            </a:br>
            <a:endParaRPr lang="en-US" dirty="0"/>
          </a:p>
        </p:txBody>
      </p:sp>
      <p:sp>
        <p:nvSpPr>
          <p:cNvPr id="6" name="Content Placeholder 5"/>
          <p:cNvSpPr>
            <a:spLocks noGrp="1"/>
          </p:cNvSpPr>
          <p:nvPr>
            <p:ph idx="1"/>
          </p:nvPr>
        </p:nvSpPr>
        <p:spPr>
          <a:xfrm>
            <a:off x="609599" y="1216479"/>
            <a:ext cx="10972801" cy="4744843"/>
          </a:xfrm>
        </p:spPr>
        <p:txBody>
          <a:bodyPr/>
          <a:lstStyle/>
          <a:p>
            <a:pPr marL="0" indent="-341313" algn="just"/>
            <a:r>
              <a:rPr lang="en-US" sz="2800" dirty="0"/>
              <a:t>Minority Business Enterprise (MBE) (Includes </a:t>
            </a:r>
            <a:r>
              <a:rPr lang="en-US" sz="2800" dirty="0" smtClean="0"/>
              <a:t>AABE, </a:t>
            </a:r>
            <a:r>
              <a:rPr lang="en-US" sz="2800" dirty="0"/>
              <a:t>A</a:t>
            </a:r>
            <a:r>
              <a:rPr lang="en-US" sz="2800" dirty="0" smtClean="0"/>
              <a:t>BE, HABE and NABE)</a:t>
            </a:r>
          </a:p>
          <a:p>
            <a:pPr marL="0" indent="-341313" algn="just"/>
            <a:endParaRPr lang="en-US" sz="2800" dirty="0"/>
          </a:p>
          <a:p>
            <a:pPr marL="0" indent="-341313" algn="just"/>
            <a:r>
              <a:rPr lang="en-US" sz="2800" dirty="0" smtClean="0"/>
              <a:t>Small </a:t>
            </a:r>
            <a:r>
              <a:rPr lang="en-US" sz="2800" dirty="0"/>
              <a:t>Business Enterprise (SBE</a:t>
            </a:r>
            <a:r>
              <a:rPr lang="en-US" sz="2800" dirty="0" smtClean="0"/>
              <a:t>)</a:t>
            </a:r>
          </a:p>
          <a:p>
            <a:pPr marL="0" indent="-341313" algn="just"/>
            <a:endParaRPr lang="en-US" sz="2800" dirty="0"/>
          </a:p>
          <a:p>
            <a:pPr marL="0" indent="-341313" algn="just"/>
            <a:r>
              <a:rPr lang="en-US" sz="2800" dirty="0"/>
              <a:t>Woman-owned Business Enterprise (WBE</a:t>
            </a:r>
            <a:r>
              <a:rPr lang="en-US" sz="2800" dirty="0" smtClean="0"/>
              <a:t>)</a:t>
            </a:r>
          </a:p>
          <a:p>
            <a:pPr marL="0" indent="-341313" algn="just"/>
            <a:endParaRPr lang="en-US" sz="2800" dirty="0"/>
          </a:p>
          <a:p>
            <a:pPr marL="0" indent="-341313" algn="just"/>
            <a:r>
              <a:rPr lang="en-US" sz="2800" dirty="0" smtClean="0"/>
              <a:t>Veteran-owned </a:t>
            </a:r>
            <a:r>
              <a:rPr lang="en-US" sz="2800" dirty="0"/>
              <a:t>Business Enterprise (</a:t>
            </a:r>
            <a:r>
              <a:rPr lang="en-US" sz="2800" dirty="0" smtClean="0"/>
              <a:t>Tracked, but not eligible for points)</a:t>
            </a:r>
            <a:endParaRPr lang="en-US" sz="2800" dirty="0"/>
          </a:p>
        </p:txBody>
      </p:sp>
    </p:spTree>
    <p:extLst>
      <p:ext uri="{BB962C8B-B14F-4D97-AF65-F5344CB8AC3E}">
        <p14:creationId xmlns:p14="http://schemas.microsoft.com/office/powerpoint/2010/main" val="26798389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65000"/>
                    <a:lumOff val="35000"/>
                  </a:schemeClr>
                </a:solidFill>
              </a:rPr>
              <a:t>Good Faith Effort Plan (GFEP) FAQs</a:t>
            </a:r>
            <a:r>
              <a:rPr lang="en-US" dirty="0"/>
              <a:t/>
            </a:r>
            <a:br>
              <a:rPr lang="en-US" dirty="0"/>
            </a:br>
            <a:endParaRPr lang="en-US" dirty="0"/>
          </a:p>
        </p:txBody>
      </p:sp>
      <p:sp>
        <p:nvSpPr>
          <p:cNvPr id="4" name="Content Placeholder 4"/>
          <p:cNvSpPr txBox="1">
            <a:spLocks noGrp="1"/>
          </p:cNvSpPr>
          <p:nvPr>
            <p:ph idx="1"/>
          </p:nvPr>
        </p:nvSpPr>
        <p:spPr>
          <a:xfrm>
            <a:off x="609599" y="834443"/>
            <a:ext cx="11389896" cy="5355312"/>
          </a:xfrm>
          <a:prstGeom prst="rect">
            <a:avLst/>
          </a:prstGeom>
          <a:noFill/>
        </p:spPr>
        <p:txBody>
          <a:bodyPr wrap="square" rtlCol="0">
            <a:spAutoFit/>
          </a:bodyPr>
          <a:lstStyle/>
          <a:p>
            <a:pPr marL="0" lvl="0" indent="-396875">
              <a:spcBef>
                <a:spcPts val="0"/>
              </a:spcBef>
            </a:pPr>
            <a:r>
              <a:rPr lang="en-US" sz="1800" b="1" dirty="0">
                <a:solidFill>
                  <a:prstClr val="black">
                    <a:lumMod val="65000"/>
                    <a:lumOff val="35000"/>
                  </a:prstClr>
                </a:solidFill>
              </a:rPr>
              <a:t>Q: Is the 20% SMWVB goal mandatory?</a:t>
            </a:r>
          </a:p>
          <a:p>
            <a:pPr marL="738188" lvl="0">
              <a:spcBef>
                <a:spcPts val="0"/>
              </a:spcBef>
              <a:buNone/>
            </a:pPr>
            <a:r>
              <a:rPr lang="en-US" sz="1800" dirty="0">
                <a:solidFill>
                  <a:prstClr val="black">
                    <a:lumMod val="65000"/>
                    <a:lumOff val="35000"/>
                  </a:prstClr>
                </a:solidFill>
              </a:rPr>
              <a:t>A:  No, but we ask prime contractors to do their best with good faith outreach efforts. If the goal is not met, proof of outreach efforts is required with the submittal.</a:t>
            </a:r>
          </a:p>
          <a:p>
            <a:pPr lvl="0">
              <a:spcBef>
                <a:spcPts val="0"/>
              </a:spcBef>
              <a:buNone/>
            </a:pPr>
            <a:endParaRPr lang="en-US" sz="1800" dirty="0">
              <a:solidFill>
                <a:prstClr val="black">
                  <a:lumMod val="65000"/>
                  <a:lumOff val="35000"/>
                </a:prstClr>
              </a:solidFill>
            </a:endParaRPr>
          </a:p>
          <a:p>
            <a:pPr marL="0" lvl="0" indent="-396875">
              <a:spcBef>
                <a:spcPts val="0"/>
              </a:spcBef>
            </a:pPr>
            <a:r>
              <a:rPr lang="en-US" sz="1800" b="1" dirty="0">
                <a:solidFill>
                  <a:prstClr val="black">
                    <a:lumMod val="65000"/>
                    <a:lumOff val="35000"/>
                  </a:prstClr>
                </a:solidFill>
              </a:rPr>
              <a:t>Q: What if I am having trouble finding SMWVB subcontractors?</a:t>
            </a:r>
          </a:p>
          <a:p>
            <a:pPr marL="738188" lvl="0">
              <a:spcBef>
                <a:spcPts val="0"/>
              </a:spcBef>
              <a:buNone/>
            </a:pPr>
            <a:r>
              <a:rPr lang="en-US" sz="1800" dirty="0">
                <a:solidFill>
                  <a:prstClr val="black">
                    <a:lumMod val="65000"/>
                    <a:lumOff val="35000"/>
                  </a:prstClr>
                </a:solidFill>
              </a:rPr>
              <a:t>A:  Please email the SMWVB Program Manager with the scopes of work you are seeking.  You will receive lists of local SMWVB-certified firms to contact.</a:t>
            </a:r>
          </a:p>
          <a:p>
            <a:pPr marL="738188" lvl="0">
              <a:spcBef>
                <a:spcPts val="0"/>
              </a:spcBef>
              <a:buNone/>
            </a:pPr>
            <a:endParaRPr lang="en-US" sz="1800" dirty="0">
              <a:solidFill>
                <a:prstClr val="black">
                  <a:lumMod val="65000"/>
                  <a:lumOff val="35000"/>
                </a:prstClr>
              </a:solidFill>
            </a:endParaRPr>
          </a:p>
          <a:p>
            <a:pPr marL="0" lvl="0" indent="395288">
              <a:spcBef>
                <a:spcPts val="0"/>
              </a:spcBef>
              <a:tabLst>
                <a:tab pos="627063" algn="l"/>
              </a:tabLst>
            </a:pPr>
            <a:r>
              <a:rPr lang="en-US" sz="1800" b="1" dirty="0">
                <a:solidFill>
                  <a:prstClr val="black">
                    <a:lumMod val="65000"/>
                    <a:lumOff val="35000"/>
                  </a:prstClr>
                </a:solidFill>
              </a:rPr>
              <a:t>Q: What if my business is SMWVB-certified? Do I need to find SMWVB subs?</a:t>
            </a:r>
          </a:p>
          <a:p>
            <a:pPr marL="738188" lvl="0">
              <a:spcBef>
                <a:spcPts val="0"/>
              </a:spcBef>
              <a:buNone/>
            </a:pPr>
            <a:r>
              <a:rPr lang="en-US" sz="1800" dirty="0">
                <a:solidFill>
                  <a:prstClr val="black">
                    <a:lumMod val="65000"/>
                    <a:lumOff val="35000"/>
                  </a:prstClr>
                </a:solidFill>
              </a:rPr>
              <a:t>A:  If your firm is SMWVB-certified, you will most likely meet the goal. However, the GFEP is a required document, and a good faith outreach effort is still necessary.</a:t>
            </a:r>
          </a:p>
          <a:p>
            <a:pPr marL="738188" lvl="0">
              <a:spcBef>
                <a:spcPts val="0"/>
              </a:spcBef>
              <a:buNone/>
            </a:pPr>
            <a:endParaRPr lang="en-US" sz="1800" dirty="0">
              <a:solidFill>
                <a:prstClr val="black">
                  <a:lumMod val="65000"/>
                  <a:lumOff val="35000"/>
                </a:prstClr>
              </a:solidFill>
            </a:endParaRPr>
          </a:p>
          <a:p>
            <a:pPr>
              <a:spcBef>
                <a:spcPts val="0"/>
              </a:spcBef>
            </a:pPr>
            <a:r>
              <a:rPr lang="en-US" sz="1800" b="1" dirty="0"/>
              <a:t> Q: Do I need to include all my subcontractors in the GFEP or just those that qualify towards the   </a:t>
            </a:r>
          </a:p>
          <a:p>
            <a:pPr marL="0" indent="0">
              <a:spcBef>
                <a:spcPts val="0"/>
              </a:spcBef>
              <a:buNone/>
            </a:pPr>
            <a:r>
              <a:rPr lang="en-US" sz="1800" b="1" dirty="0"/>
              <a:t>           SMWVB goal?</a:t>
            </a:r>
          </a:p>
          <a:p>
            <a:pPr marL="0" indent="0">
              <a:spcBef>
                <a:spcPts val="0"/>
              </a:spcBef>
              <a:buNone/>
            </a:pPr>
            <a:r>
              <a:rPr lang="en-US" sz="1800" dirty="0"/>
              <a:t>       A:  All subcontractors need to be included in the GFEP, even those that may not count towards the SMWVB goal. </a:t>
            </a:r>
          </a:p>
          <a:p>
            <a:pPr lvl="0">
              <a:spcBef>
                <a:spcPts val="0"/>
              </a:spcBef>
              <a:buNone/>
            </a:pPr>
            <a:endParaRPr lang="en-US" sz="1800" dirty="0">
              <a:solidFill>
                <a:prstClr val="black">
                  <a:lumMod val="65000"/>
                  <a:lumOff val="35000"/>
                </a:prstClr>
              </a:solidFill>
            </a:endParaRPr>
          </a:p>
          <a:p>
            <a:pPr marL="0" lvl="0" indent="395288">
              <a:spcBef>
                <a:spcPts val="0"/>
              </a:spcBef>
            </a:pPr>
            <a:r>
              <a:rPr lang="en-US" sz="1800" b="1" dirty="0">
                <a:solidFill>
                  <a:prstClr val="black">
                    <a:lumMod val="65000"/>
                    <a:lumOff val="35000"/>
                  </a:prstClr>
                </a:solidFill>
              </a:rPr>
              <a:t>Q: What if I have questions about the GFEP?</a:t>
            </a:r>
          </a:p>
          <a:p>
            <a:pPr marL="738188" lvl="0">
              <a:spcBef>
                <a:spcPts val="0"/>
              </a:spcBef>
              <a:buNone/>
              <a:tabLst>
                <a:tab pos="687388" algn="l"/>
              </a:tabLst>
            </a:pPr>
            <a:r>
              <a:rPr lang="en-US" sz="1800" dirty="0">
                <a:solidFill>
                  <a:prstClr val="black">
                    <a:lumMod val="65000"/>
                    <a:lumOff val="35000"/>
                  </a:prstClr>
                </a:solidFill>
              </a:rPr>
              <a:t> A: Please contact the SMWVB Program Manager at 210-233-3420, or at </a:t>
            </a:r>
            <a:r>
              <a:rPr lang="en-US" sz="1800" dirty="0">
                <a:solidFill>
                  <a:prstClr val="black">
                    <a:lumMod val="65000"/>
                    <a:lumOff val="35000"/>
                  </a:prstClr>
                </a:solidFill>
                <a:hlinkClick r:id="rId3"/>
              </a:rPr>
              <a:t>Marisol.Robles@saws.org</a:t>
            </a:r>
            <a:r>
              <a:rPr lang="en-US" sz="1800" dirty="0">
                <a:solidFill>
                  <a:prstClr val="black">
                    <a:lumMod val="65000"/>
                    <a:lumOff val="35000"/>
                  </a:prstClr>
                </a:solidFill>
              </a:rPr>
              <a:t> . GFEP questions can be asked at any time before the submittal is due.</a:t>
            </a:r>
          </a:p>
        </p:txBody>
      </p:sp>
    </p:spTree>
    <p:extLst>
      <p:ext uri="{BB962C8B-B14F-4D97-AF65-F5344CB8AC3E}">
        <p14:creationId xmlns:p14="http://schemas.microsoft.com/office/powerpoint/2010/main" val="880882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88515" y="2236678"/>
            <a:ext cx="7021646" cy="3862769"/>
          </a:xfrm>
          <a:prstGeom prst="rect">
            <a:avLst/>
          </a:prstGeom>
        </p:spPr>
      </p:pic>
      <p:sp>
        <p:nvSpPr>
          <p:cNvPr id="5" name="Title 3"/>
          <p:cNvSpPr>
            <a:spLocks noGrp="1"/>
          </p:cNvSpPr>
          <p:nvPr>
            <p:ph type="title"/>
          </p:nvPr>
        </p:nvSpPr>
        <p:spPr>
          <a:xfrm>
            <a:off x="170121" y="414670"/>
            <a:ext cx="11829374" cy="2182756"/>
          </a:xfrm>
        </p:spPr>
        <p:txBody>
          <a:bodyPr/>
          <a:lstStyle/>
          <a:p>
            <a:r>
              <a:rPr lang="en-US" sz="2800" dirty="0"/>
              <a:t>Post Award: Subcontractor Payment &amp; Utilization Reporting (S.P.U.R.) System</a:t>
            </a:r>
            <a:br>
              <a:rPr lang="en-US" sz="2800" dirty="0"/>
            </a:br>
            <a:r>
              <a:rPr lang="en-US" sz="2000" dirty="0"/>
              <a:t>1. Subcontractor &amp; Supplier Payment Tracking</a:t>
            </a:r>
            <a:br>
              <a:rPr lang="en-US" sz="2000" dirty="0"/>
            </a:br>
            <a:r>
              <a:rPr lang="en-US" sz="2000" dirty="0"/>
              <a:t>2. Subcontractor and Supplier Additions or Substitutions </a:t>
            </a:r>
            <a:br>
              <a:rPr lang="en-US" sz="2000" dirty="0"/>
            </a:br>
            <a:r>
              <a:rPr lang="en-US" sz="2000" dirty="0"/>
              <a:t>3. LCP Tracker  </a:t>
            </a:r>
            <a:br>
              <a:rPr lang="en-US" sz="2000" dirty="0"/>
            </a:br>
            <a:r>
              <a:rPr lang="en-US" sz="2000" dirty="0"/>
              <a:t>4. Must be Current and Accurate before Retainage is released</a:t>
            </a:r>
            <a:br>
              <a:rPr lang="en-US" sz="2000" dirty="0"/>
            </a:br>
            <a:r>
              <a:rPr lang="en-US" sz="2800" dirty="0">
                <a:hlinkClick r:id="rId3"/>
              </a:rPr>
              <a:t>https://saws.smwbe.com</a:t>
            </a:r>
            <a:r>
              <a:rPr lang="en-US" sz="2800" dirty="0"/>
              <a:t> </a:t>
            </a:r>
            <a:r>
              <a:rPr lang="en-US" sz="2000" dirty="0"/>
              <a:t/>
            </a:r>
            <a:br>
              <a:rPr lang="en-US" sz="2000" dirty="0"/>
            </a:br>
            <a:r>
              <a:rPr lang="en-US" sz="2000" dirty="0"/>
              <a:t/>
            </a:r>
            <a:br>
              <a:rPr lang="en-US" sz="2000" dirty="0"/>
            </a:br>
            <a:endParaRPr lang="en-US" sz="2800" dirty="0"/>
          </a:p>
        </p:txBody>
      </p:sp>
    </p:spTree>
    <p:extLst>
      <p:ext uri="{BB962C8B-B14F-4D97-AF65-F5344CB8AC3E}">
        <p14:creationId xmlns:p14="http://schemas.microsoft.com/office/powerpoint/2010/main" val="415071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Packet </a:t>
            </a:r>
            <a:r>
              <a:rPr lang="en-US" dirty="0" smtClean="0"/>
              <a:t>Preparation</a:t>
            </a:r>
            <a:endParaRPr lang="en-US" dirty="0"/>
          </a:p>
        </p:txBody>
      </p:sp>
      <p:sp>
        <p:nvSpPr>
          <p:cNvPr id="3" name="Content Placeholder 2"/>
          <p:cNvSpPr>
            <a:spLocks noGrp="1"/>
          </p:cNvSpPr>
          <p:nvPr>
            <p:ph idx="1"/>
          </p:nvPr>
        </p:nvSpPr>
        <p:spPr>
          <a:xfrm>
            <a:off x="609600" y="1008185"/>
            <a:ext cx="10972800" cy="4953137"/>
          </a:xfrm>
        </p:spPr>
        <p:txBody>
          <a:bodyPr/>
          <a:lstStyle/>
          <a:p>
            <a:r>
              <a:rPr lang="en-US" sz="2400" dirty="0"/>
              <a:t>Review Instructions to </a:t>
            </a:r>
            <a:r>
              <a:rPr lang="en-US" sz="2400" dirty="0" smtClean="0"/>
              <a:t>Respondents and Supplementary Instructions to Respondents</a:t>
            </a:r>
            <a:endParaRPr lang="en-US" sz="2400" dirty="0"/>
          </a:p>
          <a:p>
            <a:r>
              <a:rPr lang="en-US" sz="2400" dirty="0" smtClean="0"/>
              <a:t>Utilize </a:t>
            </a:r>
            <a:r>
              <a:rPr lang="en-US" sz="2400" dirty="0"/>
              <a:t>the Proposal Response Checklist </a:t>
            </a:r>
          </a:p>
          <a:p>
            <a:pPr lvl="1"/>
            <a:r>
              <a:rPr lang="en-US" sz="2400" dirty="0"/>
              <a:t> </a:t>
            </a:r>
            <a:r>
              <a:rPr lang="en-US" sz="2000" dirty="0"/>
              <a:t>Original proposal (1) and </a:t>
            </a:r>
            <a:r>
              <a:rPr lang="en-US" sz="2000" dirty="0" smtClean="0"/>
              <a:t>USB flash drive, </a:t>
            </a:r>
            <a:r>
              <a:rPr lang="en-US" sz="2000" dirty="0"/>
              <a:t>along with required information differs from copies (7</a:t>
            </a:r>
            <a:r>
              <a:rPr lang="en-US" sz="2000" dirty="0" smtClean="0"/>
              <a:t>)</a:t>
            </a:r>
          </a:p>
          <a:p>
            <a:pPr lvl="1"/>
            <a:r>
              <a:rPr lang="en-US" sz="2000" dirty="0"/>
              <a:t> </a:t>
            </a:r>
            <a:r>
              <a:rPr lang="en-US" sz="2000" dirty="0" smtClean="0"/>
              <a:t> Include Financial Statement</a:t>
            </a:r>
            <a:endParaRPr lang="en-US" sz="2000" dirty="0"/>
          </a:p>
          <a:p>
            <a:r>
              <a:rPr lang="en-US" sz="2400" dirty="0"/>
              <a:t>Thoroughly review scope and ensure project examples and key personnel resumes clearly show similar experience  </a:t>
            </a:r>
          </a:p>
          <a:p>
            <a:r>
              <a:rPr lang="en-US" sz="2400" dirty="0" smtClean="0"/>
              <a:t>Thoroughly </a:t>
            </a:r>
            <a:r>
              <a:rPr lang="en-US" sz="2400" dirty="0"/>
              <a:t>review evaluation criteria and respond with all required information to maximize points  </a:t>
            </a:r>
          </a:p>
          <a:p>
            <a:pPr lvl="1"/>
            <a:r>
              <a:rPr lang="en-US" sz="2000" dirty="0" smtClean="0"/>
              <a:t>Using the Evaluation Criteria form</a:t>
            </a:r>
            <a:endParaRPr lang="en-US" sz="2000" dirty="0"/>
          </a:p>
          <a:p>
            <a:r>
              <a:rPr lang="en-US" sz="2400" dirty="0"/>
              <a:t>Avoid “boilerplate” </a:t>
            </a:r>
            <a:r>
              <a:rPr lang="en-US" sz="2400" dirty="0" smtClean="0"/>
              <a:t>responses</a:t>
            </a:r>
            <a:endParaRPr lang="en-US" sz="2400" dirty="0"/>
          </a:p>
        </p:txBody>
      </p:sp>
    </p:spTree>
    <p:extLst>
      <p:ext uri="{BB962C8B-B14F-4D97-AF65-F5344CB8AC3E}">
        <p14:creationId xmlns:p14="http://schemas.microsoft.com/office/powerpoint/2010/main" val="4221588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 </a:t>
            </a:r>
            <a:r>
              <a:rPr lang="en-US" dirty="0"/>
              <a:t>Packet Preparation </a:t>
            </a:r>
            <a:r>
              <a:rPr lang="en-US" sz="2800" i="1" dirty="0"/>
              <a:t>(cont</a:t>
            </a:r>
            <a:r>
              <a:rPr lang="en-US" sz="2800" i="1" dirty="0" smtClean="0"/>
              <a:t>.)</a:t>
            </a:r>
            <a:r>
              <a:rPr lang="en-US" sz="2800" i="1" dirty="0"/>
              <a:t/>
            </a:r>
            <a:br>
              <a:rPr lang="en-US" sz="2800" i="1" dirty="0"/>
            </a:br>
            <a:endParaRPr lang="en-US" dirty="0"/>
          </a:p>
        </p:txBody>
      </p:sp>
      <p:sp>
        <p:nvSpPr>
          <p:cNvPr id="3" name="Content Placeholder 2"/>
          <p:cNvSpPr>
            <a:spLocks noGrp="1"/>
          </p:cNvSpPr>
          <p:nvPr>
            <p:ph idx="1"/>
          </p:nvPr>
        </p:nvSpPr>
        <p:spPr/>
        <p:txBody>
          <a:bodyPr/>
          <a:lstStyle/>
          <a:p>
            <a:r>
              <a:rPr lang="en-US" sz="2400" dirty="0"/>
              <a:t>Verify contact information for all project references, if SAWS is not able to contact reference, points may be deducted or proposal deemed non-responsive</a:t>
            </a:r>
          </a:p>
          <a:p>
            <a:r>
              <a:rPr lang="en-US" sz="2400" dirty="0" smtClean="0"/>
              <a:t>Ensure </a:t>
            </a:r>
            <a:r>
              <a:rPr lang="en-US" sz="2400" dirty="0"/>
              <a:t>required documents are submitted and signed, (i.e. Respondent Questionnaire, CIQ, etc</a:t>
            </a:r>
            <a:r>
              <a:rPr lang="en-US" sz="2400" dirty="0" smtClean="0"/>
              <a:t>.)</a:t>
            </a:r>
          </a:p>
          <a:p>
            <a:r>
              <a:rPr lang="en-US" dirty="0" smtClean="0"/>
              <a:t>Baseline schedule </a:t>
            </a:r>
          </a:p>
          <a:p>
            <a:r>
              <a:rPr lang="en-US" sz="2400" dirty="0" smtClean="0"/>
              <a:t>Entire </a:t>
            </a:r>
            <a:r>
              <a:rPr lang="en-US" sz="2400" dirty="0"/>
              <a:t>proposal should create a clear picture of Project Team experience and capabilities (Org chart, projects, and resumes for Key Personnel and Key Subcontractors)</a:t>
            </a:r>
          </a:p>
          <a:p>
            <a:pPr algn="just"/>
            <a:r>
              <a:rPr lang="en-US" sz="2400" dirty="0" smtClean="0"/>
              <a:t>Price Proposal</a:t>
            </a:r>
          </a:p>
          <a:p>
            <a:pPr lvl="1" algn="just"/>
            <a:r>
              <a:rPr lang="en-US" sz="2400" dirty="0" smtClean="0"/>
              <a:t>Acknowledge </a:t>
            </a:r>
            <a:r>
              <a:rPr lang="en-US" sz="2400" dirty="0"/>
              <a:t>Addendums on Proposal Signature </a:t>
            </a:r>
            <a:r>
              <a:rPr lang="en-US" sz="2400" dirty="0" smtClean="0"/>
              <a:t>Page</a:t>
            </a:r>
          </a:p>
          <a:p>
            <a:pPr lvl="1" algn="just"/>
            <a:r>
              <a:rPr lang="en-US" sz="2400" dirty="0" smtClean="0"/>
              <a:t>Verify extensions and mob and prep of ROW percentages</a:t>
            </a:r>
            <a:endParaRPr lang="en-US" sz="2400" dirty="0"/>
          </a:p>
          <a:p>
            <a:endParaRPr lang="en-US" dirty="0"/>
          </a:p>
        </p:txBody>
      </p:sp>
    </p:spTree>
    <p:extLst>
      <p:ext uri="{BB962C8B-B14F-4D97-AF65-F5344CB8AC3E}">
        <p14:creationId xmlns:p14="http://schemas.microsoft.com/office/powerpoint/2010/main" val="8139217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a:t>
            </a:r>
            <a:r>
              <a:rPr lang="en-US" dirty="0" smtClean="0"/>
              <a:t>Reminders</a:t>
            </a:r>
            <a:endParaRPr lang="en-US" dirty="0"/>
          </a:p>
        </p:txBody>
      </p:sp>
      <p:sp>
        <p:nvSpPr>
          <p:cNvPr id="3" name="Content Placeholder 2"/>
          <p:cNvSpPr>
            <a:spLocks noGrp="1"/>
          </p:cNvSpPr>
          <p:nvPr>
            <p:ph idx="1"/>
          </p:nvPr>
        </p:nvSpPr>
        <p:spPr>
          <a:xfrm>
            <a:off x="609599" y="950027"/>
            <a:ext cx="11389896" cy="3344387"/>
          </a:xfrm>
        </p:spPr>
        <p:txBody>
          <a:bodyPr/>
          <a:lstStyle/>
          <a:p>
            <a:pPr lvl="0">
              <a:spcBef>
                <a:spcPts val="0"/>
              </a:spcBef>
            </a:pPr>
            <a:r>
              <a:rPr lang="en-US" sz="2800" dirty="0"/>
              <a:t>Register with Vendor Registration Program on the SAWS website at </a:t>
            </a:r>
            <a:r>
              <a:rPr lang="en-US" sz="2800" u="sng" dirty="0">
                <a:hlinkClick r:id="rId3"/>
              </a:rPr>
              <a:t>www.saws.org</a:t>
            </a:r>
            <a:r>
              <a:rPr lang="en-US" sz="2800" dirty="0"/>
              <a:t> to ensure access to the latest information.</a:t>
            </a:r>
          </a:p>
          <a:p>
            <a:pPr marL="0" lvl="0" indent="0">
              <a:spcBef>
                <a:spcPts val="0"/>
              </a:spcBef>
              <a:buNone/>
            </a:pPr>
            <a:endParaRPr lang="en-US" sz="2800" dirty="0"/>
          </a:p>
          <a:p>
            <a:pPr lvl="0">
              <a:spcBef>
                <a:spcPts val="0"/>
              </a:spcBef>
            </a:pPr>
            <a:r>
              <a:rPr lang="en-US" sz="2800" dirty="0"/>
              <a:t>To receive updates on </a:t>
            </a:r>
            <a:r>
              <a:rPr lang="en-US" sz="2800" u="sng" dirty="0"/>
              <a:t>specific projects</a:t>
            </a:r>
            <a:r>
              <a:rPr lang="en-US" sz="2800" dirty="0"/>
              <a:t>, registered vendors should subscribe to the project by selecting the project, and clicking ‘Subscribe’ under the Notify Me box.</a:t>
            </a:r>
          </a:p>
        </p:txBody>
      </p:sp>
      <p:pic>
        <p:nvPicPr>
          <p:cNvPr id="4" name="Picture 3"/>
          <p:cNvPicPr>
            <a:picLocks noChangeAspect="1"/>
          </p:cNvPicPr>
          <p:nvPr/>
        </p:nvPicPr>
        <p:blipFill>
          <a:blip r:embed="rId4"/>
          <a:stretch>
            <a:fillRect/>
          </a:stretch>
        </p:blipFill>
        <p:spPr>
          <a:xfrm>
            <a:off x="5532664" y="3320142"/>
            <a:ext cx="2688772" cy="2481943"/>
          </a:xfrm>
          <a:prstGeom prst="rect">
            <a:avLst/>
          </a:prstGeom>
        </p:spPr>
      </p:pic>
    </p:spTree>
    <p:extLst>
      <p:ext uri="{BB962C8B-B14F-4D97-AF65-F5344CB8AC3E}">
        <p14:creationId xmlns:p14="http://schemas.microsoft.com/office/powerpoint/2010/main" val="39234137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a:t>
            </a:r>
            <a:r>
              <a:rPr lang="en-US" dirty="0" smtClean="0"/>
              <a:t>Reminders</a:t>
            </a:r>
            <a:r>
              <a:rPr lang="en-US" dirty="0"/>
              <a:t/>
            </a:r>
            <a:br>
              <a:rPr lang="en-US" dirty="0"/>
            </a:br>
            <a:endParaRPr lang="en-US" dirty="0"/>
          </a:p>
        </p:txBody>
      </p:sp>
      <p:sp>
        <p:nvSpPr>
          <p:cNvPr id="3" name="Content Placeholder 2"/>
          <p:cNvSpPr>
            <a:spLocks noGrp="1"/>
          </p:cNvSpPr>
          <p:nvPr>
            <p:ph idx="1"/>
          </p:nvPr>
        </p:nvSpPr>
        <p:spPr/>
        <p:txBody>
          <a:bodyPr/>
          <a:lstStyle/>
          <a:p>
            <a:pPr marL="354965" marR="101600" indent="-342265">
              <a:buFont typeface="Arial"/>
              <a:buChar char="•"/>
              <a:tabLst>
                <a:tab pos="355600" algn="l"/>
              </a:tabLst>
            </a:pPr>
            <a:r>
              <a:rPr lang="en-US" sz="2800" spc="-10" dirty="0">
                <a:solidFill>
                  <a:srgbClr val="5C5D60"/>
                </a:solidFill>
                <a:latin typeface="Gill Sans MT"/>
                <a:cs typeface="Gill Sans MT"/>
              </a:rPr>
              <a:t>There </a:t>
            </a:r>
            <a:r>
              <a:rPr lang="en-US" sz="2800" dirty="0">
                <a:solidFill>
                  <a:srgbClr val="5C5D60"/>
                </a:solidFill>
                <a:latin typeface="Gill Sans MT"/>
                <a:cs typeface="Gill Sans MT"/>
              </a:rPr>
              <a:t>shall not be </a:t>
            </a:r>
            <a:r>
              <a:rPr lang="en-US" sz="2800" spc="-20" dirty="0">
                <a:solidFill>
                  <a:srgbClr val="5C5D60"/>
                </a:solidFill>
                <a:latin typeface="Gill Sans MT"/>
                <a:cs typeface="Gill Sans MT"/>
              </a:rPr>
              <a:t>any </a:t>
            </a:r>
            <a:r>
              <a:rPr lang="en-US" sz="2800" spc="-5" dirty="0">
                <a:solidFill>
                  <a:srgbClr val="5C5D60"/>
                </a:solidFill>
                <a:latin typeface="Gill Sans MT"/>
                <a:cs typeface="Gill Sans MT"/>
              </a:rPr>
              <a:t>communication </a:t>
            </a:r>
            <a:r>
              <a:rPr lang="en-US" sz="2800" dirty="0">
                <a:solidFill>
                  <a:srgbClr val="5C5D60"/>
                </a:solidFill>
                <a:latin typeface="Gill Sans MT"/>
                <a:cs typeface="Gill Sans MT"/>
              </a:rPr>
              <a:t>with the </a:t>
            </a:r>
            <a:r>
              <a:rPr lang="en-US" sz="2800" spc="-10" dirty="0">
                <a:solidFill>
                  <a:srgbClr val="5C5D60"/>
                </a:solidFill>
                <a:latin typeface="Gill Sans MT"/>
                <a:cs typeface="Gill Sans MT"/>
              </a:rPr>
              <a:t>following</a:t>
            </a:r>
            <a:r>
              <a:rPr lang="en-US" sz="2800" spc="-125" dirty="0">
                <a:solidFill>
                  <a:srgbClr val="5C5D60"/>
                </a:solidFill>
                <a:latin typeface="Gill Sans MT"/>
                <a:cs typeface="Gill Sans MT"/>
              </a:rPr>
              <a:t> </a:t>
            </a:r>
            <a:r>
              <a:rPr lang="en-US" sz="2800" dirty="0">
                <a:solidFill>
                  <a:srgbClr val="5C5D60"/>
                </a:solidFill>
                <a:latin typeface="Gill Sans MT"/>
                <a:cs typeface="Gill Sans MT"/>
              </a:rPr>
              <a:t>during  the </a:t>
            </a:r>
            <a:r>
              <a:rPr lang="en-US" sz="2800" spc="-15" dirty="0">
                <a:solidFill>
                  <a:srgbClr val="5C5D60"/>
                </a:solidFill>
                <a:latin typeface="Gill Sans MT"/>
                <a:cs typeface="Gill Sans MT"/>
              </a:rPr>
              <a:t>Proposal</a:t>
            </a:r>
            <a:r>
              <a:rPr lang="en-US" sz="2800" spc="-75" dirty="0">
                <a:solidFill>
                  <a:srgbClr val="5C5D60"/>
                </a:solidFill>
                <a:latin typeface="Gill Sans MT"/>
                <a:cs typeface="Gill Sans MT"/>
              </a:rPr>
              <a:t> </a:t>
            </a:r>
            <a:r>
              <a:rPr lang="en-US" sz="2800" dirty="0">
                <a:solidFill>
                  <a:srgbClr val="5C5D60"/>
                </a:solidFill>
                <a:latin typeface="Gill Sans MT"/>
                <a:cs typeface="Gill Sans MT"/>
              </a:rPr>
              <a:t>period:</a:t>
            </a:r>
            <a:endParaRPr lang="en-US" sz="2800" dirty="0">
              <a:latin typeface="Gill Sans MT"/>
              <a:cs typeface="Gill Sans MT"/>
            </a:endParaRPr>
          </a:p>
          <a:p>
            <a:pPr marL="744220" lvl="1" indent="-347980">
              <a:lnSpc>
                <a:spcPct val="100000"/>
              </a:lnSpc>
              <a:spcBef>
                <a:spcPts val="15"/>
              </a:spcBef>
              <a:buFont typeface="Arial Unicode MS"/>
              <a:buChar char="✓"/>
              <a:tabLst>
                <a:tab pos="744220" algn="l"/>
              </a:tabLst>
            </a:pPr>
            <a:r>
              <a:rPr lang="en-US" sz="2400" spc="-5" dirty="0">
                <a:solidFill>
                  <a:srgbClr val="5C5D60"/>
                </a:solidFill>
                <a:latin typeface="Gill Sans MT"/>
                <a:cs typeface="Gill Sans MT"/>
              </a:rPr>
              <a:t>Design Engineer (Kimley-Horn</a:t>
            </a:r>
            <a:r>
              <a:rPr lang="en-US" sz="2400" spc="10" dirty="0">
                <a:solidFill>
                  <a:srgbClr val="5C5D60"/>
                </a:solidFill>
                <a:latin typeface="Gill Sans MT"/>
                <a:cs typeface="Gill Sans MT"/>
              </a:rPr>
              <a:t>)</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Project </a:t>
            </a:r>
            <a:r>
              <a:rPr lang="en-US" sz="2400" spc="-5" dirty="0">
                <a:solidFill>
                  <a:srgbClr val="5C5D60"/>
                </a:solidFill>
                <a:latin typeface="Gill Sans MT"/>
                <a:cs typeface="Gill Sans MT"/>
              </a:rPr>
              <a:t>Manager </a:t>
            </a:r>
            <a:r>
              <a:rPr lang="en-US" sz="2400" dirty="0">
                <a:solidFill>
                  <a:srgbClr val="5C5D60"/>
                </a:solidFill>
                <a:latin typeface="Gill Sans MT"/>
                <a:cs typeface="Gill Sans MT"/>
              </a:rPr>
              <a:t>or </a:t>
            </a:r>
            <a:r>
              <a:rPr lang="en-US" sz="2400" spc="-15" dirty="0">
                <a:solidFill>
                  <a:srgbClr val="5C5D60"/>
                </a:solidFill>
                <a:latin typeface="Gill Sans MT"/>
                <a:cs typeface="Gill Sans MT"/>
              </a:rPr>
              <a:t>Project</a:t>
            </a:r>
            <a:r>
              <a:rPr lang="en-US" sz="2400" spc="125" dirty="0">
                <a:solidFill>
                  <a:srgbClr val="5C5D60"/>
                </a:solidFill>
                <a:latin typeface="Gill Sans MT"/>
                <a:cs typeface="Gill Sans MT"/>
              </a:rPr>
              <a:t> </a:t>
            </a:r>
            <a:r>
              <a:rPr lang="en-US" sz="2400" spc="-5" dirty="0">
                <a:solidFill>
                  <a:srgbClr val="5C5D60"/>
                </a:solidFill>
                <a:latin typeface="Gill Sans MT"/>
                <a:cs typeface="Gill Sans MT"/>
              </a:rPr>
              <a:t>Engineer</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25" dirty="0">
                <a:solidFill>
                  <a:srgbClr val="5C5D60"/>
                </a:solidFill>
                <a:latin typeface="Gill Sans MT"/>
                <a:cs typeface="Gill Sans MT"/>
              </a:rPr>
              <a:t>Any </a:t>
            </a:r>
            <a:r>
              <a:rPr lang="en-US" sz="2400" dirty="0">
                <a:solidFill>
                  <a:srgbClr val="5C5D60"/>
                </a:solidFill>
                <a:latin typeface="Gill Sans MT"/>
                <a:cs typeface="Gill Sans MT"/>
              </a:rPr>
              <a:t>other </a:t>
            </a:r>
            <a:r>
              <a:rPr lang="en-US" sz="2400" spc="-65" dirty="0">
                <a:solidFill>
                  <a:srgbClr val="5C5D60"/>
                </a:solidFill>
                <a:latin typeface="Gill Sans MT"/>
                <a:cs typeface="Gill Sans MT"/>
              </a:rPr>
              <a:t>SAWS</a:t>
            </a:r>
            <a:r>
              <a:rPr lang="en-US" sz="2400" spc="-40"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5" dirty="0">
                <a:solidFill>
                  <a:srgbClr val="5C5D60"/>
                </a:solidFill>
                <a:latin typeface="Gill Sans MT"/>
                <a:cs typeface="Gill Sans MT"/>
              </a:rPr>
              <a:t>City Council </a:t>
            </a:r>
            <a:r>
              <a:rPr lang="en-US" sz="2400" dirty="0">
                <a:solidFill>
                  <a:srgbClr val="5C5D60"/>
                </a:solidFill>
                <a:latin typeface="Gill Sans MT"/>
                <a:cs typeface="Gill Sans MT"/>
              </a:rPr>
              <a:t>member or</a:t>
            </a:r>
            <a:r>
              <a:rPr lang="en-US" sz="2400" spc="-55" dirty="0">
                <a:solidFill>
                  <a:srgbClr val="5C5D60"/>
                </a:solidFill>
                <a:latin typeface="Gill Sans MT"/>
                <a:cs typeface="Gill Sans MT"/>
              </a:rPr>
              <a:t> </a:t>
            </a:r>
            <a:r>
              <a:rPr lang="en-US" sz="2400" spc="-5" dirty="0">
                <a:solidFill>
                  <a:srgbClr val="5C5D60"/>
                </a:solidFill>
                <a:latin typeface="Gill Sans MT"/>
                <a:cs typeface="Gill Sans MT"/>
              </a:rPr>
              <a:t>staff</a:t>
            </a:r>
            <a:endParaRPr lang="en-US" sz="2400" dirty="0">
              <a:latin typeface="Gill Sans MT"/>
              <a:cs typeface="Gill Sans MT"/>
            </a:endParaRPr>
          </a:p>
          <a:p>
            <a:pPr marL="744220" lvl="1" indent="-347980">
              <a:lnSpc>
                <a:spcPct val="100000"/>
              </a:lnSpc>
              <a:buFont typeface="Arial Unicode MS"/>
              <a:buChar char="✓"/>
              <a:tabLst>
                <a:tab pos="744220" algn="l"/>
              </a:tabLst>
            </a:pPr>
            <a:r>
              <a:rPr lang="en-US" sz="2400" spc="-65" dirty="0">
                <a:solidFill>
                  <a:srgbClr val="5C5D60"/>
                </a:solidFill>
                <a:latin typeface="Gill Sans MT"/>
                <a:cs typeface="Gill Sans MT"/>
              </a:rPr>
              <a:t>SAWS </a:t>
            </a:r>
            <a:r>
              <a:rPr lang="en-US" sz="2400" spc="-15" dirty="0">
                <a:solidFill>
                  <a:srgbClr val="5C5D60"/>
                </a:solidFill>
                <a:latin typeface="Gill Sans MT"/>
                <a:cs typeface="Gill Sans MT"/>
              </a:rPr>
              <a:t>Board </a:t>
            </a:r>
            <a:r>
              <a:rPr lang="en-US" sz="2400" dirty="0">
                <a:solidFill>
                  <a:srgbClr val="5C5D60"/>
                </a:solidFill>
                <a:latin typeface="Gill Sans MT"/>
                <a:cs typeface="Gill Sans MT"/>
              </a:rPr>
              <a:t>of</a:t>
            </a:r>
            <a:r>
              <a:rPr lang="en-US" sz="2400" spc="-315" dirty="0">
                <a:solidFill>
                  <a:srgbClr val="5C5D60"/>
                </a:solidFill>
                <a:latin typeface="Gill Sans MT"/>
                <a:cs typeface="Gill Sans MT"/>
              </a:rPr>
              <a:t>  </a:t>
            </a:r>
            <a:r>
              <a:rPr lang="en-US" sz="2400" spc="-45" dirty="0">
                <a:solidFill>
                  <a:srgbClr val="5C5D60"/>
                </a:solidFill>
                <a:latin typeface="Gill Sans MT"/>
                <a:cs typeface="Gill Sans MT"/>
              </a:rPr>
              <a:t>Trustees</a:t>
            </a:r>
            <a:endParaRPr lang="en-US" sz="2400" dirty="0">
              <a:latin typeface="Gill Sans MT"/>
              <a:cs typeface="Gill Sans MT"/>
            </a:endParaRPr>
          </a:p>
          <a:p>
            <a:pPr marL="355600" marR="5080">
              <a:spcBef>
                <a:spcPts val="580"/>
              </a:spcBef>
              <a:buFont typeface="Arial"/>
              <a:buChar char="•"/>
              <a:tabLst>
                <a:tab pos="355600" algn="l"/>
              </a:tabLst>
            </a:pPr>
            <a:r>
              <a:rPr lang="en-US" sz="2800" dirty="0">
                <a:solidFill>
                  <a:srgbClr val="5C5D60"/>
                </a:solidFill>
                <a:latin typeface="Gill Sans MT"/>
                <a:cs typeface="Gill Sans MT"/>
              </a:rPr>
              <a:t>This</a:t>
            </a:r>
            <a:r>
              <a:rPr lang="en-US" sz="2800" spc="-10" dirty="0">
                <a:solidFill>
                  <a:srgbClr val="5C5D60"/>
                </a:solidFill>
                <a:latin typeface="Gill Sans MT"/>
                <a:cs typeface="Gill Sans MT"/>
              </a:rPr>
              <a:t> </a:t>
            </a:r>
            <a:r>
              <a:rPr lang="en-US" sz="2800" dirty="0">
                <a:solidFill>
                  <a:srgbClr val="5C5D60"/>
                </a:solidFill>
                <a:latin typeface="Gill Sans MT"/>
                <a:cs typeface="Gill Sans MT"/>
              </a:rPr>
              <a:t>includes</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phone</a:t>
            </a:r>
            <a:r>
              <a:rPr lang="en-US" sz="2800" spc="-20" dirty="0">
                <a:solidFill>
                  <a:srgbClr val="5C5D60"/>
                </a:solidFill>
                <a:latin typeface="Gill Sans MT"/>
                <a:cs typeface="Gill Sans MT"/>
              </a:rPr>
              <a:t> </a:t>
            </a:r>
            <a:r>
              <a:rPr lang="en-US" sz="2800" dirty="0">
                <a:solidFill>
                  <a:srgbClr val="5C5D60"/>
                </a:solidFill>
                <a:latin typeface="Gill Sans MT"/>
                <a:cs typeface="Gill Sans MT"/>
              </a:rPr>
              <a:t>calls,</a:t>
            </a:r>
            <a:r>
              <a:rPr lang="en-US" sz="2800" spc="-360" dirty="0">
                <a:solidFill>
                  <a:srgbClr val="5C5D60"/>
                </a:solidFill>
                <a:latin typeface="Gill Sans MT"/>
                <a:cs typeface="Gill Sans MT"/>
              </a:rPr>
              <a:t> </a:t>
            </a:r>
            <a:r>
              <a:rPr lang="en-US" sz="2800" dirty="0">
                <a:solidFill>
                  <a:srgbClr val="5C5D60"/>
                </a:solidFill>
                <a:latin typeface="Gill Sans MT"/>
                <a:cs typeface="Gill Sans MT"/>
              </a:rPr>
              <a:t>emails,</a:t>
            </a:r>
            <a:r>
              <a:rPr lang="en-US" sz="2800" spc="-345" dirty="0">
                <a:solidFill>
                  <a:srgbClr val="5C5D60"/>
                </a:solidFill>
                <a:latin typeface="Gill Sans MT"/>
                <a:cs typeface="Gill Sans MT"/>
              </a:rPr>
              <a:t> </a:t>
            </a:r>
            <a:r>
              <a:rPr lang="en-US" sz="2800" dirty="0">
                <a:solidFill>
                  <a:srgbClr val="5C5D60"/>
                </a:solidFill>
                <a:latin typeface="Gill Sans MT"/>
                <a:cs typeface="Gill Sans MT"/>
              </a:rPr>
              <a:t>letters,</a:t>
            </a:r>
            <a:r>
              <a:rPr lang="en-US" sz="2800" spc="-36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20" dirty="0">
                <a:solidFill>
                  <a:srgbClr val="5C5D60"/>
                </a:solidFill>
                <a:latin typeface="Gill Sans MT"/>
                <a:cs typeface="Gill Sans MT"/>
              </a:rPr>
              <a:t>any </a:t>
            </a:r>
            <a:r>
              <a:rPr lang="en-US" sz="2800" spc="-10" dirty="0">
                <a:solidFill>
                  <a:srgbClr val="5C5D60"/>
                </a:solidFill>
                <a:latin typeface="Gill Sans MT"/>
                <a:cs typeface="Gill Sans MT"/>
              </a:rPr>
              <a:t>direct</a:t>
            </a:r>
            <a:r>
              <a:rPr lang="en-US" sz="2800" spc="-20" dirty="0">
                <a:solidFill>
                  <a:srgbClr val="5C5D60"/>
                </a:solidFill>
                <a:latin typeface="Gill Sans MT"/>
                <a:cs typeface="Gill Sans MT"/>
              </a:rPr>
              <a:t> </a:t>
            </a:r>
            <a:r>
              <a:rPr lang="en-US" sz="2800" spc="-5" dirty="0">
                <a:solidFill>
                  <a:srgbClr val="5C5D60"/>
                </a:solidFill>
                <a:latin typeface="Gill Sans MT"/>
                <a:cs typeface="Gill Sans MT"/>
              </a:rPr>
              <a:t>or</a:t>
            </a:r>
            <a:r>
              <a:rPr lang="en-US" sz="2800" spc="-10" dirty="0">
                <a:solidFill>
                  <a:srgbClr val="5C5D60"/>
                </a:solidFill>
                <a:latin typeface="Gill Sans MT"/>
                <a:cs typeface="Gill Sans MT"/>
              </a:rPr>
              <a:t> </a:t>
            </a:r>
            <a:r>
              <a:rPr lang="en-US" sz="2800" spc="-5" dirty="0">
                <a:solidFill>
                  <a:srgbClr val="5C5D60"/>
                </a:solidFill>
                <a:latin typeface="Gill Sans MT"/>
                <a:cs typeface="Gill Sans MT"/>
              </a:rPr>
              <a:t>indirect  </a:t>
            </a:r>
            <a:r>
              <a:rPr lang="en-US" sz="2800" dirty="0">
                <a:solidFill>
                  <a:srgbClr val="5C5D60"/>
                </a:solidFill>
                <a:latin typeface="Gill Sans MT"/>
                <a:cs typeface="Gill Sans MT"/>
              </a:rPr>
              <a:t>discussion </a:t>
            </a:r>
            <a:r>
              <a:rPr lang="en-US" sz="2800" spc="-5" dirty="0">
                <a:solidFill>
                  <a:srgbClr val="5C5D60"/>
                </a:solidFill>
                <a:latin typeface="Gill Sans MT"/>
                <a:cs typeface="Gill Sans MT"/>
              </a:rPr>
              <a:t>of </a:t>
            </a:r>
            <a:r>
              <a:rPr lang="en-US" sz="2800" dirty="0">
                <a:solidFill>
                  <a:srgbClr val="5C5D60"/>
                </a:solidFill>
                <a:latin typeface="Gill Sans MT"/>
                <a:cs typeface="Gill Sans MT"/>
              </a:rPr>
              <a:t>the</a:t>
            </a:r>
            <a:r>
              <a:rPr lang="en-US" sz="2800" spc="-65" dirty="0">
                <a:solidFill>
                  <a:srgbClr val="5C5D60"/>
                </a:solidFill>
                <a:latin typeface="Gill Sans MT"/>
                <a:cs typeface="Gill Sans MT"/>
              </a:rPr>
              <a:t> </a:t>
            </a:r>
            <a:r>
              <a:rPr lang="en-US" sz="2800" spc="-15" dirty="0">
                <a:solidFill>
                  <a:srgbClr val="5C5D60"/>
                </a:solidFill>
                <a:latin typeface="Gill Sans MT"/>
                <a:cs typeface="Gill Sans MT"/>
              </a:rPr>
              <a:t>Proposal</a:t>
            </a:r>
            <a:endParaRPr lang="en-US" sz="2800" dirty="0">
              <a:latin typeface="Gill Sans MT"/>
              <a:cs typeface="Gill Sans MT"/>
            </a:endParaRPr>
          </a:p>
        </p:txBody>
      </p:sp>
    </p:spTree>
    <p:extLst>
      <p:ext uri="{BB962C8B-B14F-4D97-AF65-F5344CB8AC3E}">
        <p14:creationId xmlns:p14="http://schemas.microsoft.com/office/powerpoint/2010/main" val="3282966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Dates</a:t>
            </a:r>
          </a:p>
        </p:txBody>
      </p:sp>
      <p:sp>
        <p:nvSpPr>
          <p:cNvPr id="3" name="Content Placeholder 2"/>
          <p:cNvSpPr>
            <a:spLocks noGrp="1"/>
          </p:cNvSpPr>
          <p:nvPr>
            <p:ph idx="1"/>
          </p:nvPr>
        </p:nvSpPr>
        <p:spPr/>
        <p:txBody>
          <a:bodyPr/>
          <a:lstStyle/>
          <a:p>
            <a:pPr lvl="0"/>
            <a:r>
              <a:rPr lang="en-US" sz="2700" dirty="0">
                <a:solidFill>
                  <a:prstClr val="black">
                    <a:lumMod val="65000"/>
                    <a:lumOff val="35000"/>
                  </a:prstClr>
                </a:solidFill>
              </a:rPr>
              <a:t>May 18, 2020			</a:t>
            </a:r>
            <a:r>
              <a:rPr lang="en-US" sz="2700" b="1" dirty="0">
                <a:solidFill>
                  <a:prstClr val="black">
                    <a:lumMod val="65000"/>
                    <a:lumOff val="35000"/>
                  </a:prstClr>
                </a:solidFill>
              </a:rPr>
              <a:t>Non-Mandatory Pre-Proposal Meeting</a:t>
            </a:r>
          </a:p>
          <a:p>
            <a:pPr lvl="0"/>
            <a:r>
              <a:rPr lang="en-US" sz="2700" dirty="0">
                <a:solidFill>
                  <a:prstClr val="black">
                    <a:lumMod val="65000"/>
                    <a:lumOff val="35000"/>
                  </a:prstClr>
                </a:solidFill>
              </a:rPr>
              <a:t>May 27, 2020 by 2:00 PM	</a:t>
            </a:r>
            <a:r>
              <a:rPr lang="en-US" sz="2700" b="1" dirty="0">
                <a:solidFill>
                  <a:prstClr val="black">
                    <a:lumMod val="65000"/>
                    <a:lumOff val="35000"/>
                  </a:prstClr>
                </a:solidFill>
              </a:rPr>
              <a:t>Questions Due</a:t>
            </a:r>
          </a:p>
          <a:p>
            <a:pPr lvl="0"/>
            <a:r>
              <a:rPr lang="en-US" sz="2700" dirty="0">
                <a:solidFill>
                  <a:prstClr val="black">
                    <a:lumMod val="65000"/>
                    <a:lumOff val="35000"/>
                  </a:prstClr>
                </a:solidFill>
              </a:rPr>
              <a:t>June 2, 2020 by 5:00 PM		</a:t>
            </a:r>
            <a:r>
              <a:rPr lang="en-US" sz="2700" b="1" dirty="0">
                <a:solidFill>
                  <a:prstClr val="black">
                    <a:lumMod val="65000"/>
                    <a:lumOff val="35000"/>
                  </a:prstClr>
                </a:solidFill>
              </a:rPr>
              <a:t>Addendum Posted to SAWS Website</a:t>
            </a:r>
          </a:p>
          <a:p>
            <a:pPr lvl="0"/>
            <a:r>
              <a:rPr lang="en-US" sz="2700" dirty="0">
                <a:solidFill>
                  <a:prstClr val="black">
                    <a:lumMod val="65000"/>
                    <a:lumOff val="35000"/>
                  </a:prstClr>
                </a:solidFill>
              </a:rPr>
              <a:t>June 17, 2020 by 2:00 PM	</a:t>
            </a:r>
            <a:r>
              <a:rPr lang="en-US" sz="2700" b="1" dirty="0">
                <a:solidFill>
                  <a:prstClr val="black">
                    <a:lumMod val="65000"/>
                    <a:lumOff val="35000"/>
                  </a:prstClr>
                </a:solidFill>
              </a:rPr>
              <a:t>Proposals Due</a:t>
            </a:r>
          </a:p>
          <a:p>
            <a:pPr lvl="0"/>
            <a:r>
              <a:rPr lang="en-US" sz="2700" dirty="0">
                <a:solidFill>
                  <a:prstClr val="black">
                    <a:lumMod val="65000"/>
                    <a:lumOff val="35000"/>
                  </a:prstClr>
                </a:solidFill>
              </a:rPr>
              <a:t>June 2020				</a:t>
            </a:r>
            <a:r>
              <a:rPr lang="en-US" sz="2700" b="1" dirty="0">
                <a:solidFill>
                  <a:prstClr val="black">
                    <a:lumMod val="65000"/>
                    <a:lumOff val="35000"/>
                  </a:prstClr>
                </a:solidFill>
              </a:rPr>
              <a:t>Proposals Evaluated</a:t>
            </a:r>
          </a:p>
          <a:p>
            <a:pPr lvl="0"/>
            <a:r>
              <a:rPr lang="en-US" sz="2700" dirty="0">
                <a:solidFill>
                  <a:prstClr val="black">
                    <a:lumMod val="65000"/>
                    <a:lumOff val="35000"/>
                  </a:prstClr>
                </a:solidFill>
              </a:rPr>
              <a:t>July 2020				</a:t>
            </a:r>
            <a:r>
              <a:rPr lang="en-US" sz="2700" b="1" dirty="0">
                <a:solidFill>
                  <a:prstClr val="black">
                    <a:lumMod val="65000"/>
                    <a:lumOff val="35000"/>
                  </a:prstClr>
                </a:solidFill>
              </a:rPr>
              <a:t>Selected Contractor Notified</a:t>
            </a:r>
          </a:p>
          <a:p>
            <a:pPr lvl="0"/>
            <a:r>
              <a:rPr lang="en-US" sz="2700" dirty="0" smtClean="0">
                <a:solidFill>
                  <a:prstClr val="black">
                    <a:lumMod val="65000"/>
                    <a:lumOff val="35000"/>
                  </a:prstClr>
                </a:solidFill>
              </a:rPr>
              <a:t>August 4, </a:t>
            </a:r>
            <a:r>
              <a:rPr lang="en-US" sz="2700" dirty="0">
                <a:solidFill>
                  <a:prstClr val="black">
                    <a:lumMod val="65000"/>
                    <a:lumOff val="35000"/>
                  </a:prstClr>
                </a:solidFill>
              </a:rPr>
              <a:t>2020			</a:t>
            </a:r>
            <a:r>
              <a:rPr lang="en-US" sz="2700" b="1" dirty="0" smtClean="0">
                <a:solidFill>
                  <a:prstClr val="black">
                    <a:lumMod val="65000"/>
                    <a:lumOff val="35000"/>
                  </a:prstClr>
                </a:solidFill>
              </a:rPr>
              <a:t>SAWS </a:t>
            </a:r>
            <a:r>
              <a:rPr lang="en-US" sz="2700" b="1" dirty="0">
                <a:solidFill>
                  <a:prstClr val="black">
                    <a:lumMod val="65000"/>
                    <a:lumOff val="35000"/>
                  </a:prstClr>
                </a:solidFill>
              </a:rPr>
              <a:t>Board Approval and Award</a:t>
            </a:r>
          </a:p>
          <a:p>
            <a:pPr lvl="0"/>
            <a:r>
              <a:rPr lang="en-US" sz="2700" dirty="0">
                <a:solidFill>
                  <a:prstClr val="black">
                    <a:lumMod val="65000"/>
                    <a:lumOff val="35000"/>
                  </a:prstClr>
                </a:solidFill>
              </a:rPr>
              <a:t>August </a:t>
            </a:r>
            <a:r>
              <a:rPr lang="en-US" sz="2700" dirty="0" smtClean="0">
                <a:solidFill>
                  <a:prstClr val="black">
                    <a:lumMod val="65000"/>
                    <a:lumOff val="35000"/>
                  </a:prstClr>
                </a:solidFill>
              </a:rPr>
              <a:t>24, 2020</a:t>
            </a:r>
            <a:r>
              <a:rPr lang="en-US" sz="2700" dirty="0">
                <a:solidFill>
                  <a:prstClr val="black">
                    <a:lumMod val="65000"/>
                    <a:lumOff val="35000"/>
                  </a:prstClr>
                </a:solidFill>
              </a:rPr>
              <a:t>			</a:t>
            </a:r>
            <a:r>
              <a:rPr lang="en-US" sz="2700" b="1" dirty="0">
                <a:solidFill>
                  <a:prstClr val="black">
                    <a:lumMod val="65000"/>
                    <a:lumOff val="35000"/>
                  </a:prstClr>
                </a:solidFill>
              </a:rPr>
              <a:t>NTP Issued</a:t>
            </a:r>
            <a:endParaRPr lang="en-US" sz="2700" dirty="0">
              <a:solidFill>
                <a:prstClr val="black">
                  <a:lumMod val="65000"/>
                  <a:lumOff val="35000"/>
                </a:prstClr>
              </a:solidFill>
            </a:endParaRPr>
          </a:p>
          <a:p>
            <a:endParaRPr lang="en-US" sz="2700" dirty="0"/>
          </a:p>
        </p:txBody>
      </p:sp>
    </p:spTree>
    <p:extLst>
      <p:ext uri="{BB962C8B-B14F-4D97-AF65-F5344CB8AC3E}">
        <p14:creationId xmlns:p14="http://schemas.microsoft.com/office/powerpoint/2010/main" val="363434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Meeting Agenda</a:t>
            </a:r>
          </a:p>
        </p:txBody>
      </p:sp>
      <p:sp>
        <p:nvSpPr>
          <p:cNvPr id="3" name="Content Placeholder 2"/>
          <p:cNvSpPr>
            <a:spLocks noGrp="1"/>
          </p:cNvSpPr>
          <p:nvPr>
            <p:ph idx="1"/>
          </p:nvPr>
        </p:nvSpPr>
        <p:spPr>
          <a:xfrm>
            <a:off x="609600" y="1160813"/>
            <a:ext cx="11389896" cy="4681722"/>
          </a:xfrm>
        </p:spPr>
        <p:txBody>
          <a:bodyPr numCol="2"/>
          <a:lstStyle/>
          <a:p>
            <a:r>
              <a:rPr lang="en-US" sz="2800" dirty="0" smtClean="0"/>
              <a:t>Project Overview</a:t>
            </a:r>
            <a:endParaRPr lang="en-US" sz="2800" dirty="0"/>
          </a:p>
          <a:p>
            <a:r>
              <a:rPr lang="en-US" sz="2800" dirty="0" smtClean="0"/>
              <a:t>Contract Requirements</a:t>
            </a:r>
            <a:endParaRPr lang="en-US" sz="2800" dirty="0"/>
          </a:p>
          <a:p>
            <a:r>
              <a:rPr lang="en-US" sz="2800" dirty="0" smtClean="0"/>
              <a:t>Evaluation Process</a:t>
            </a:r>
            <a:endParaRPr lang="en-US" sz="2800" dirty="0"/>
          </a:p>
          <a:p>
            <a:r>
              <a:rPr lang="en-US" sz="2800" dirty="0" smtClean="0"/>
              <a:t>Required Experience </a:t>
            </a:r>
            <a:endParaRPr lang="en-US" sz="2800" dirty="0"/>
          </a:p>
          <a:p>
            <a:r>
              <a:rPr lang="en-US" sz="2800" dirty="0" smtClean="0"/>
              <a:t>Evaluation Criteria</a:t>
            </a:r>
          </a:p>
          <a:p>
            <a:r>
              <a:rPr lang="en-US" sz="2800" dirty="0" smtClean="0"/>
              <a:t>SMWVB</a:t>
            </a:r>
          </a:p>
          <a:p>
            <a:r>
              <a:rPr lang="en-US" sz="2800" dirty="0" smtClean="0"/>
              <a:t>Proposal Packet Preparation </a:t>
            </a:r>
          </a:p>
          <a:p>
            <a:r>
              <a:rPr lang="en-US" sz="2800" dirty="0" smtClean="0"/>
              <a:t>Additional and Communication Reminders</a:t>
            </a:r>
            <a:endParaRPr lang="en-US" sz="2800" dirty="0"/>
          </a:p>
          <a:p>
            <a:r>
              <a:rPr lang="en-US" sz="2800" dirty="0" smtClean="0"/>
              <a:t>Key Dates</a:t>
            </a:r>
          </a:p>
          <a:p>
            <a:r>
              <a:rPr lang="en-US" sz="2800" dirty="0" smtClean="0"/>
              <a:t>Contract </a:t>
            </a:r>
            <a:r>
              <a:rPr lang="en-US" sz="2800" dirty="0"/>
              <a:t>Background</a:t>
            </a:r>
          </a:p>
          <a:p>
            <a:pPr lvl="1"/>
            <a:r>
              <a:rPr lang="en-US" sz="2400" dirty="0"/>
              <a:t>Special Provisions</a:t>
            </a:r>
          </a:p>
          <a:p>
            <a:pPr lvl="1"/>
            <a:r>
              <a:rPr lang="en-US" sz="2400" dirty="0"/>
              <a:t>Special Specifications</a:t>
            </a:r>
          </a:p>
          <a:p>
            <a:pPr lvl="1"/>
            <a:r>
              <a:rPr lang="en-US" sz="2400" dirty="0"/>
              <a:t>Supplemental Conditions</a:t>
            </a:r>
          </a:p>
          <a:p>
            <a:pPr lvl="1"/>
            <a:r>
              <a:rPr lang="en-US" sz="2400" dirty="0"/>
              <a:t>Special Conditions</a:t>
            </a:r>
          </a:p>
          <a:p>
            <a:r>
              <a:rPr lang="en-US" sz="2800" dirty="0"/>
              <a:t>Additional Project Information </a:t>
            </a:r>
          </a:p>
          <a:p>
            <a:r>
              <a:rPr lang="en-US" sz="2800" dirty="0"/>
              <a:t>Questions</a:t>
            </a:r>
          </a:p>
          <a:p>
            <a:pPr marL="0" indent="0">
              <a:buNone/>
            </a:pPr>
            <a:endParaRPr lang="en-US" dirty="0"/>
          </a:p>
        </p:txBody>
      </p:sp>
    </p:spTree>
    <p:extLst>
      <p:ext uri="{BB962C8B-B14F-4D97-AF65-F5344CB8AC3E}">
        <p14:creationId xmlns:p14="http://schemas.microsoft.com/office/powerpoint/2010/main" val="1731338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Due Date</a:t>
            </a:r>
            <a:br>
              <a:rPr lang="en-US" dirty="0"/>
            </a:br>
            <a:endParaRPr lang="en-US" dirty="0"/>
          </a:p>
        </p:txBody>
      </p:sp>
      <p:sp>
        <p:nvSpPr>
          <p:cNvPr id="3" name="Content Placeholder 2"/>
          <p:cNvSpPr>
            <a:spLocks noGrp="1"/>
          </p:cNvSpPr>
          <p:nvPr>
            <p:ph idx="1"/>
          </p:nvPr>
        </p:nvSpPr>
        <p:spPr/>
        <p:txBody>
          <a:bodyPr/>
          <a:lstStyle/>
          <a:p>
            <a:r>
              <a:rPr lang="en-US" sz="2800" dirty="0"/>
              <a:t>Proposals due no later than </a:t>
            </a:r>
            <a:r>
              <a:rPr lang="en-US" sz="2800" b="1" dirty="0"/>
              <a:t>2:00 PM CDT </a:t>
            </a:r>
            <a:r>
              <a:rPr lang="en-US" sz="2800" b="1" dirty="0" smtClean="0"/>
              <a:t>June </a:t>
            </a:r>
            <a:r>
              <a:rPr lang="en-US" sz="2800" b="1" dirty="0"/>
              <a:t>17, 2020</a:t>
            </a:r>
          </a:p>
          <a:p>
            <a:r>
              <a:rPr lang="en-US" sz="2800" dirty="0"/>
              <a:t>Follow specific delivery instructions:</a:t>
            </a:r>
          </a:p>
          <a:p>
            <a:pPr lvl="1"/>
            <a:r>
              <a:rPr lang="en-US" sz="2400" dirty="0"/>
              <a:t>Deliver to 2800 U.S. Highway 281 North, Suite 171, Customer Service Building, Counter Services (across from the guard station)</a:t>
            </a:r>
          </a:p>
          <a:p>
            <a:pPr lvl="1"/>
            <a:r>
              <a:rPr lang="en-US" sz="2400" dirty="0"/>
              <a:t>Make arrangements if mailing a response to this RFCSP</a:t>
            </a:r>
          </a:p>
          <a:p>
            <a:pPr lvl="1"/>
            <a:r>
              <a:rPr lang="en-US" sz="2400" dirty="0"/>
              <a:t>Late responses will not be accepted and will be returned </a:t>
            </a:r>
            <a:r>
              <a:rPr lang="en-US" sz="2400" dirty="0" smtClean="0"/>
              <a:t>unopened</a:t>
            </a:r>
          </a:p>
          <a:p>
            <a:r>
              <a:rPr lang="en-US" sz="2800" dirty="0" smtClean="0"/>
              <a:t>SAWS continues to monitor and adhere to the current COVID-19 guidelines and may modify the proposal submission instructions. </a:t>
            </a:r>
          </a:p>
          <a:p>
            <a:pPr lvl="1"/>
            <a:r>
              <a:rPr lang="en-US" sz="2400" dirty="0" smtClean="0"/>
              <a:t>If so, this would be provided via Addendum no later than June 5.</a:t>
            </a:r>
            <a:endParaRPr lang="en-US" sz="2400" dirty="0"/>
          </a:p>
          <a:p>
            <a:endParaRPr lang="en-US" sz="2800" dirty="0"/>
          </a:p>
        </p:txBody>
      </p:sp>
    </p:spTree>
    <p:extLst>
      <p:ext uri="{BB962C8B-B14F-4D97-AF65-F5344CB8AC3E}">
        <p14:creationId xmlns:p14="http://schemas.microsoft.com/office/powerpoint/2010/main" val="21742683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a:xfrm>
            <a:off x="609599" y="950027"/>
            <a:ext cx="11255829" cy="5011295"/>
          </a:xfrm>
        </p:spPr>
        <p:txBody>
          <a:bodyPr/>
          <a:lstStyle/>
          <a:p>
            <a:pPr>
              <a:spcBef>
                <a:spcPts val="0"/>
              </a:spcBef>
            </a:pPr>
            <a:r>
              <a:rPr lang="en-US" sz="2400" dirty="0"/>
              <a:t>Submittals can be submitted as soon as receiving notification of contract award after CPMS training (if necessary) has been completed and CPMS record is ready</a:t>
            </a:r>
          </a:p>
          <a:p>
            <a:pPr>
              <a:spcBef>
                <a:spcPts val="0"/>
              </a:spcBef>
            </a:pPr>
            <a:r>
              <a:rPr lang="en-US" sz="2400" dirty="0" smtClean="0"/>
              <a:t>Prior </a:t>
            </a:r>
            <a:r>
              <a:rPr lang="en-US" sz="2400" dirty="0"/>
              <a:t>to commencing work, contractor must submit and receive approval of the following:</a:t>
            </a:r>
          </a:p>
          <a:p>
            <a:pPr lvl="1"/>
            <a:r>
              <a:rPr lang="en-US" sz="2400" dirty="0"/>
              <a:t>Construction Schedule</a:t>
            </a:r>
          </a:p>
          <a:p>
            <a:pPr lvl="1"/>
            <a:r>
              <a:rPr lang="en-US" sz="2400" dirty="0" smtClean="0"/>
              <a:t>Pre-construction </a:t>
            </a:r>
            <a:r>
              <a:rPr lang="en-US" sz="2400" dirty="0"/>
              <a:t>v</a:t>
            </a:r>
            <a:r>
              <a:rPr lang="en-US" sz="2400" dirty="0" smtClean="0"/>
              <a:t>ideo</a:t>
            </a:r>
            <a:endParaRPr lang="en-US" sz="2400" dirty="0"/>
          </a:p>
          <a:p>
            <a:pPr lvl="1"/>
            <a:r>
              <a:rPr lang="en-US" sz="2400" dirty="0" smtClean="0"/>
              <a:t>Lease </a:t>
            </a:r>
            <a:r>
              <a:rPr lang="en-US" sz="2400" dirty="0"/>
              <a:t>agreements</a:t>
            </a:r>
          </a:p>
          <a:p>
            <a:r>
              <a:rPr lang="en-US" sz="2400" dirty="0"/>
              <a:t>There will be one pre-construction meeting</a:t>
            </a:r>
          </a:p>
          <a:p>
            <a:pPr lvl="1"/>
            <a:r>
              <a:rPr lang="en-US" sz="2400" dirty="0"/>
              <a:t>Remaining submittals will be required</a:t>
            </a:r>
          </a:p>
          <a:p>
            <a:r>
              <a:rPr lang="en-US" sz="2400" dirty="0"/>
              <a:t>Contractor must submit a Work Progress Schedule within 10 days of NTP and monthly thereafter</a:t>
            </a:r>
          </a:p>
          <a:p>
            <a:endParaRPr lang="en-US" dirty="0"/>
          </a:p>
        </p:txBody>
      </p:sp>
    </p:spTree>
    <p:extLst>
      <p:ext uri="{BB962C8B-B14F-4D97-AF65-F5344CB8AC3E}">
        <p14:creationId xmlns:p14="http://schemas.microsoft.com/office/powerpoint/2010/main" val="35969869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p:txBody>
          <a:bodyPr/>
          <a:lstStyle/>
          <a:p>
            <a:r>
              <a:rPr lang="en-US" sz="2800" dirty="0"/>
              <a:t>Contractor to follow requirements identified in corresponding permits or agreements.</a:t>
            </a:r>
          </a:p>
          <a:p>
            <a:r>
              <a:rPr lang="en-US" sz="2800" dirty="0"/>
              <a:t>Changes in field that are cited by the Agency’s Inspector will require concurrence and approval from the SAWS Inspector first.</a:t>
            </a:r>
          </a:p>
          <a:p>
            <a:r>
              <a:rPr lang="en-US" sz="2800" dirty="0"/>
              <a:t>If contractor would like to work weekends or extended hours, notification is required 48 hours in advance to SAWS Construction and Inspections. Requests should be send to </a:t>
            </a:r>
            <a:r>
              <a:rPr lang="en-US" sz="2800" dirty="0">
                <a:hlinkClick r:id="rId2"/>
              </a:rPr>
              <a:t>constworkreq@saws.org</a:t>
            </a:r>
            <a:r>
              <a:rPr lang="en-US" sz="2800" dirty="0"/>
              <a:t>.</a:t>
            </a:r>
          </a:p>
          <a:p>
            <a:endParaRPr lang="en-US" dirty="0"/>
          </a:p>
        </p:txBody>
      </p:sp>
      <p:sp>
        <p:nvSpPr>
          <p:cNvPr id="4" name="Subtitle 3"/>
          <p:cNvSpPr>
            <a:spLocks noGrp="1"/>
          </p:cNvSpPr>
          <p:nvPr>
            <p:ph type="subTitle" idx="13"/>
          </p:nvPr>
        </p:nvSpPr>
        <p:spPr/>
        <p:txBody>
          <a:bodyPr>
            <a:normAutofit lnSpcReduction="10000"/>
          </a:bodyPr>
          <a:lstStyle/>
          <a:p>
            <a:r>
              <a:rPr lang="en-US" dirty="0"/>
              <a:t>External Agency Permit Requirements (City of San Antonio, TXDOT, etc.)</a:t>
            </a:r>
          </a:p>
          <a:p>
            <a:endParaRPr lang="en-US" dirty="0"/>
          </a:p>
        </p:txBody>
      </p:sp>
    </p:spTree>
    <p:extLst>
      <p:ext uri="{BB962C8B-B14F-4D97-AF65-F5344CB8AC3E}">
        <p14:creationId xmlns:p14="http://schemas.microsoft.com/office/powerpoint/2010/main" val="7176435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Background</a:t>
            </a:r>
            <a:endParaRPr lang="en-US" dirty="0"/>
          </a:p>
        </p:txBody>
      </p:sp>
      <p:sp>
        <p:nvSpPr>
          <p:cNvPr id="3" name="Content Placeholder 2"/>
          <p:cNvSpPr>
            <a:spLocks noGrp="1"/>
          </p:cNvSpPr>
          <p:nvPr>
            <p:ph idx="1"/>
          </p:nvPr>
        </p:nvSpPr>
        <p:spPr/>
        <p:txBody>
          <a:bodyPr/>
          <a:lstStyle/>
          <a:p>
            <a:r>
              <a:rPr lang="en-US" sz="2800" dirty="0"/>
              <a:t>All RFIs, RFPs, submittals, and any other items related to construction must be uploaded and processed via CPMS.</a:t>
            </a:r>
          </a:p>
          <a:p>
            <a:r>
              <a:rPr lang="en-US" sz="2800" dirty="0"/>
              <a:t>No work can be performed by the Contractor unless the cost for that line item is on the contract.</a:t>
            </a:r>
          </a:p>
          <a:p>
            <a:r>
              <a:rPr lang="en-US" sz="2800" dirty="0"/>
              <a:t>All traffic control plans must be submitted </a:t>
            </a:r>
            <a:r>
              <a:rPr lang="en-US" sz="2800" dirty="0" smtClean="0"/>
              <a:t>to and </a:t>
            </a:r>
            <a:r>
              <a:rPr lang="en-US" sz="2800" dirty="0"/>
              <a:t>approved by </a:t>
            </a:r>
            <a:r>
              <a:rPr lang="en-US" sz="2800" dirty="0" err="1"/>
              <a:t>CoSA</a:t>
            </a:r>
            <a:r>
              <a:rPr lang="en-US" sz="2800" dirty="0"/>
              <a:t> as applicable. </a:t>
            </a:r>
          </a:p>
          <a:p>
            <a:r>
              <a:rPr lang="en-US" sz="2800" dirty="0"/>
              <a:t>Change orders, if any, will be based on negotiated prices if items are not in the price proposal.</a:t>
            </a:r>
          </a:p>
          <a:p>
            <a:pPr lvl="1"/>
            <a:r>
              <a:rPr lang="en-US" sz="2400" dirty="0"/>
              <a:t>Negotiated using RS Means</a:t>
            </a:r>
          </a:p>
        </p:txBody>
      </p:sp>
    </p:spTree>
    <p:extLst>
      <p:ext uri="{BB962C8B-B14F-4D97-AF65-F5344CB8AC3E}">
        <p14:creationId xmlns:p14="http://schemas.microsoft.com/office/powerpoint/2010/main" val="774417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p:txBody>
          <a:bodyPr/>
          <a:lstStyle/>
          <a:p>
            <a:r>
              <a:rPr lang="en-US" sz="2800" dirty="0"/>
              <a:t>Item 100 – Mobilization: Establishes Intermediate Demobilization and Remobilization bid item if elected by SAWS, including definition of related temporary bypass pumping activities during SAWS-authorized demobilizations.</a:t>
            </a:r>
          </a:p>
          <a:p>
            <a:pPr algn="just"/>
            <a:r>
              <a:rPr lang="en-US" sz="2800" dirty="0"/>
              <a:t>Item 864 – Bypass Pumping, large Diameter Sanitary Sewers: Establishes extended Bypass Pumping equipment rental, fuel, and watch payment items if needed in association with SAWS-approved intermediate demobilization.</a:t>
            </a:r>
          </a:p>
        </p:txBody>
      </p:sp>
      <p:sp>
        <p:nvSpPr>
          <p:cNvPr id="4" name="Subtitle 3"/>
          <p:cNvSpPr>
            <a:spLocks noGrp="1"/>
          </p:cNvSpPr>
          <p:nvPr>
            <p:ph type="subTitle" idx="13"/>
          </p:nvPr>
        </p:nvSpPr>
        <p:spPr/>
        <p:txBody>
          <a:bodyPr>
            <a:normAutofit lnSpcReduction="10000"/>
          </a:bodyPr>
          <a:lstStyle/>
          <a:p>
            <a:r>
              <a:rPr lang="en-US" dirty="0"/>
              <a:t>Special Provisions</a:t>
            </a:r>
          </a:p>
          <a:p>
            <a:endParaRPr lang="en-US" dirty="0"/>
          </a:p>
        </p:txBody>
      </p:sp>
    </p:spTree>
    <p:extLst>
      <p:ext uri="{BB962C8B-B14F-4D97-AF65-F5344CB8AC3E}">
        <p14:creationId xmlns:p14="http://schemas.microsoft.com/office/powerpoint/2010/main" val="126416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p:txBody>
          <a:bodyPr/>
          <a:lstStyle/>
          <a:p>
            <a:pPr algn="just"/>
            <a:r>
              <a:rPr lang="en-US" sz="2800" dirty="0"/>
              <a:t>Items SP 848 &amp; SP 857 – Payment for installation of pipe (LF) and separate pay item for testing (LS).</a:t>
            </a:r>
          </a:p>
          <a:p>
            <a:pPr algn="just"/>
            <a:r>
              <a:rPr lang="en-US" sz="2800" dirty="0"/>
              <a:t>Items </a:t>
            </a:r>
            <a:r>
              <a:rPr lang="en-US" sz="2800" dirty="0" smtClean="0"/>
              <a:t>SP </a:t>
            </a:r>
            <a:r>
              <a:rPr lang="en-US" sz="2800" dirty="0"/>
              <a:t>853 – Payment for installation of manholes (EA) and separate pay item for testing (LS).</a:t>
            </a:r>
          </a:p>
          <a:p>
            <a:pPr algn="just"/>
            <a:r>
              <a:rPr lang="en-US" sz="2800" dirty="0"/>
              <a:t>Other Special Provisions as described.</a:t>
            </a:r>
          </a:p>
        </p:txBody>
      </p:sp>
      <p:sp>
        <p:nvSpPr>
          <p:cNvPr id="4" name="Subtitle 3"/>
          <p:cNvSpPr>
            <a:spLocks noGrp="1"/>
          </p:cNvSpPr>
          <p:nvPr>
            <p:ph type="subTitle" idx="13"/>
          </p:nvPr>
        </p:nvSpPr>
        <p:spPr/>
        <p:txBody>
          <a:bodyPr>
            <a:normAutofit lnSpcReduction="10000"/>
          </a:bodyPr>
          <a:lstStyle/>
          <a:p>
            <a:r>
              <a:rPr lang="en-US" dirty="0"/>
              <a:t>Special Provisions</a:t>
            </a:r>
          </a:p>
          <a:p>
            <a:endParaRPr lang="en-US" dirty="0"/>
          </a:p>
        </p:txBody>
      </p:sp>
    </p:spTree>
    <p:extLst>
      <p:ext uri="{BB962C8B-B14F-4D97-AF65-F5344CB8AC3E}">
        <p14:creationId xmlns:p14="http://schemas.microsoft.com/office/powerpoint/2010/main" val="1313381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a:t>
            </a:r>
          </a:p>
        </p:txBody>
      </p:sp>
      <p:sp>
        <p:nvSpPr>
          <p:cNvPr id="3" name="Content Placeholder 2"/>
          <p:cNvSpPr>
            <a:spLocks noGrp="1"/>
          </p:cNvSpPr>
          <p:nvPr>
            <p:ph idx="1"/>
          </p:nvPr>
        </p:nvSpPr>
        <p:spPr/>
        <p:txBody>
          <a:bodyPr/>
          <a:lstStyle/>
          <a:p>
            <a:pPr algn="just"/>
            <a:r>
              <a:rPr lang="en-US" sz="2800" dirty="0"/>
              <a:t>Liquidated damages (LDs) for final completion extending beyond contract time will be assessed at a rate of:</a:t>
            </a:r>
          </a:p>
          <a:p>
            <a:pPr marL="0" indent="0" algn="just">
              <a:buNone/>
            </a:pPr>
            <a:r>
              <a:rPr lang="en-US" sz="2800" dirty="0"/>
              <a:t>	$ 2,500.00 per Day</a:t>
            </a:r>
          </a:p>
          <a:p>
            <a:pPr lvl="0" algn="just"/>
            <a:r>
              <a:rPr lang="en-US" sz="2800" dirty="0">
                <a:solidFill>
                  <a:prstClr val="black">
                    <a:lumMod val="65000"/>
                    <a:lumOff val="35000"/>
                  </a:prstClr>
                </a:solidFill>
              </a:rPr>
              <a:t>The LDs mentioned above do not include the additional LDs associated with the EPA deadline. (Refer to Special Conditions for details)</a:t>
            </a:r>
          </a:p>
          <a:p>
            <a:endParaRPr lang="en-US" dirty="0"/>
          </a:p>
        </p:txBody>
      </p:sp>
      <p:sp>
        <p:nvSpPr>
          <p:cNvPr id="4" name="Subtitle 3"/>
          <p:cNvSpPr>
            <a:spLocks noGrp="1"/>
          </p:cNvSpPr>
          <p:nvPr>
            <p:ph type="subTitle" idx="13"/>
          </p:nvPr>
        </p:nvSpPr>
        <p:spPr/>
        <p:txBody>
          <a:bodyPr>
            <a:normAutofit lnSpcReduction="10000"/>
          </a:bodyPr>
          <a:lstStyle/>
          <a:p>
            <a:r>
              <a:rPr lang="en-US" dirty="0"/>
              <a:t>Supplemental Conditions</a:t>
            </a:r>
          </a:p>
          <a:p>
            <a:endParaRPr lang="en-US" dirty="0"/>
          </a:p>
        </p:txBody>
      </p:sp>
    </p:spTree>
    <p:extLst>
      <p:ext uri="{BB962C8B-B14F-4D97-AF65-F5344CB8AC3E}">
        <p14:creationId xmlns:p14="http://schemas.microsoft.com/office/powerpoint/2010/main" val="32327766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Location</a:t>
            </a:r>
          </a:p>
        </p:txBody>
      </p:sp>
      <p:pic>
        <p:nvPicPr>
          <p:cNvPr id="4" name="Picture 3"/>
          <p:cNvPicPr>
            <a:picLocks noChangeAspect="1"/>
          </p:cNvPicPr>
          <p:nvPr/>
        </p:nvPicPr>
        <p:blipFill>
          <a:blip r:embed="rId2"/>
          <a:stretch>
            <a:fillRect/>
          </a:stretch>
        </p:blipFill>
        <p:spPr>
          <a:xfrm>
            <a:off x="4990641" y="274637"/>
            <a:ext cx="7201359" cy="5858849"/>
          </a:xfrm>
          <a:prstGeom prst="rect">
            <a:avLst/>
          </a:prstGeom>
        </p:spPr>
      </p:pic>
      <p:sp>
        <p:nvSpPr>
          <p:cNvPr id="5" name="Star: 5 Points 4"/>
          <p:cNvSpPr/>
          <p:nvPr/>
        </p:nvSpPr>
        <p:spPr>
          <a:xfrm>
            <a:off x="7628838" y="1061317"/>
            <a:ext cx="498223" cy="425607"/>
          </a:xfrm>
          <a:prstGeom prst="star5">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8479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68BC6-84B9-4CD9-83BC-16102F901155}"/>
              </a:ext>
            </a:extLst>
          </p:cNvPr>
          <p:cNvSpPr>
            <a:spLocks noGrp="1"/>
          </p:cNvSpPr>
          <p:nvPr>
            <p:ph type="title"/>
          </p:nvPr>
        </p:nvSpPr>
        <p:spPr>
          <a:xfrm>
            <a:off x="300316" y="557026"/>
            <a:ext cx="11389896" cy="675204"/>
          </a:xfrm>
        </p:spPr>
        <p:txBody>
          <a:bodyPr/>
          <a:lstStyle/>
          <a:p>
            <a:r>
              <a:rPr lang="en-US" dirty="0"/>
              <a:t>Project Alignment</a:t>
            </a:r>
          </a:p>
        </p:txBody>
      </p:sp>
      <p:pic>
        <p:nvPicPr>
          <p:cNvPr id="7" name="Picture 6">
            <a:extLst>
              <a:ext uri="{FF2B5EF4-FFF2-40B4-BE49-F238E27FC236}">
                <a16:creationId xmlns:a16="http://schemas.microsoft.com/office/drawing/2014/main" xmlns="" id="{2C90682E-A628-4738-85A8-45C0FC6DE4F9}"/>
              </a:ext>
            </a:extLst>
          </p:cNvPr>
          <p:cNvPicPr>
            <a:picLocks noChangeAspect="1"/>
          </p:cNvPicPr>
          <p:nvPr/>
        </p:nvPicPr>
        <p:blipFill rotWithShape="1">
          <a:blip r:embed="rId2"/>
          <a:srcRect r="1453"/>
          <a:stretch/>
        </p:blipFill>
        <p:spPr>
          <a:xfrm>
            <a:off x="0" y="1666151"/>
            <a:ext cx="12192000" cy="2845617"/>
          </a:xfrm>
          <a:prstGeom prst="rect">
            <a:avLst/>
          </a:prstGeom>
        </p:spPr>
      </p:pic>
    </p:spTree>
    <p:extLst>
      <p:ext uri="{BB962C8B-B14F-4D97-AF65-F5344CB8AC3E}">
        <p14:creationId xmlns:p14="http://schemas.microsoft.com/office/powerpoint/2010/main" val="3189236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798D4-5699-471C-8CB5-1E471E3DDD93}"/>
              </a:ext>
            </a:extLst>
          </p:cNvPr>
          <p:cNvSpPr>
            <a:spLocks noGrp="1"/>
          </p:cNvSpPr>
          <p:nvPr>
            <p:ph type="title"/>
          </p:nvPr>
        </p:nvSpPr>
        <p:spPr/>
        <p:txBody>
          <a:bodyPr/>
          <a:lstStyle/>
          <a:p>
            <a:r>
              <a:rPr lang="en-US" dirty="0"/>
              <a:t>North Loop Road – Narrow ROW and Tree Impacts</a:t>
            </a:r>
          </a:p>
        </p:txBody>
      </p:sp>
      <p:pic>
        <p:nvPicPr>
          <p:cNvPr id="5" name="Content Placeholder 4">
            <a:extLst>
              <a:ext uri="{FF2B5EF4-FFF2-40B4-BE49-F238E27FC236}">
                <a16:creationId xmlns:a16="http://schemas.microsoft.com/office/drawing/2014/main" xmlns="" id="{36125967-513B-47F6-8D37-6612089FE31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154656" y="1609661"/>
            <a:ext cx="5051911" cy="3788000"/>
          </a:xfrm>
          <a:prstGeom prst="rect">
            <a:avLst/>
          </a:prstGeom>
        </p:spPr>
      </p:pic>
    </p:spTree>
    <p:extLst>
      <p:ext uri="{BB962C8B-B14F-4D97-AF65-F5344CB8AC3E}">
        <p14:creationId xmlns:p14="http://schemas.microsoft.com/office/powerpoint/2010/main" val="3565749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Overview</a:t>
            </a:r>
          </a:p>
        </p:txBody>
      </p:sp>
      <p:sp>
        <p:nvSpPr>
          <p:cNvPr id="3" name="Content Placeholder 2"/>
          <p:cNvSpPr>
            <a:spLocks noGrp="1"/>
          </p:cNvSpPr>
          <p:nvPr>
            <p:ph idx="1"/>
          </p:nvPr>
        </p:nvSpPr>
        <p:spPr>
          <a:xfrm>
            <a:off x="609599" y="1050068"/>
            <a:ext cx="10972800" cy="4855687"/>
          </a:xfrm>
        </p:spPr>
        <p:txBody>
          <a:bodyPr/>
          <a:lstStyle/>
          <a:p>
            <a:r>
              <a:rPr lang="en-US" sz="2100" dirty="0"/>
              <a:t>Construction of 24, 27, 36, and 78-inch gravity sanitary sewer pipeline at depths of up to 29 feet via open cut or tunneling installation methods. </a:t>
            </a:r>
          </a:p>
          <a:p>
            <a:r>
              <a:rPr lang="en-US" sz="2100" dirty="0"/>
              <a:t>Construction of 2,300 LF of 6”-8” DI water line </a:t>
            </a:r>
          </a:p>
          <a:p>
            <a:r>
              <a:rPr lang="en-US" sz="2100" dirty="0"/>
              <a:t>Challenges</a:t>
            </a:r>
          </a:p>
          <a:p>
            <a:pPr lvl="1"/>
            <a:r>
              <a:rPr lang="en-US" sz="2100" dirty="0"/>
              <a:t>EPA Consent Decree</a:t>
            </a:r>
          </a:p>
          <a:p>
            <a:pPr lvl="1"/>
            <a:r>
              <a:rPr lang="en-US" sz="2100" dirty="0"/>
              <a:t>Installation of gravity sewer </a:t>
            </a:r>
            <a:r>
              <a:rPr lang="en-US" sz="2100" dirty="0" smtClean="0"/>
              <a:t>within the 100-year </a:t>
            </a:r>
            <a:r>
              <a:rPr lang="en-US" sz="2100" dirty="0"/>
              <a:t>floodplain and City of San Antonio Parks Property.</a:t>
            </a:r>
          </a:p>
          <a:p>
            <a:pPr lvl="1"/>
            <a:r>
              <a:rPr lang="en-US" sz="2100" dirty="0"/>
              <a:t>Open-cut installation of 78-inch gravity sewer along narrow right-of-way (North Loop Rd) at depths over 25-feet. Overhead electric in close proximity. </a:t>
            </a:r>
          </a:p>
          <a:p>
            <a:pPr lvl="1"/>
            <a:r>
              <a:rPr lang="en-US" sz="2100" dirty="0"/>
              <a:t>Geotechnical Site Conditions</a:t>
            </a:r>
          </a:p>
          <a:p>
            <a:pPr lvl="1"/>
            <a:r>
              <a:rPr lang="en-US" sz="2100" dirty="0"/>
              <a:t>Limited Access </a:t>
            </a:r>
          </a:p>
          <a:p>
            <a:pPr lvl="1"/>
            <a:r>
              <a:rPr lang="en-US" sz="2100" dirty="0"/>
              <a:t>In-line Storage Structures</a:t>
            </a:r>
          </a:p>
          <a:p>
            <a:pPr lvl="1"/>
            <a:r>
              <a:rPr lang="en-US" sz="2100" dirty="0" smtClean="0"/>
              <a:t>Tunneling </a:t>
            </a:r>
            <a:r>
              <a:rPr lang="en-US" sz="2100" dirty="0"/>
              <a:t>under existing sewer main at N Loop Road creek crossing</a:t>
            </a:r>
          </a:p>
          <a:p>
            <a:pPr lvl="1"/>
            <a:endParaRPr lang="en-US" sz="2400" dirty="0"/>
          </a:p>
          <a:p>
            <a:endParaRPr lang="en-US" sz="2400" dirty="0"/>
          </a:p>
          <a:p>
            <a:pPr marL="0" indent="0">
              <a:buNone/>
            </a:pPr>
            <a:endParaRPr lang="en-US" dirty="0"/>
          </a:p>
        </p:txBody>
      </p:sp>
    </p:spTree>
    <p:extLst>
      <p:ext uri="{BB962C8B-B14F-4D97-AF65-F5344CB8AC3E}">
        <p14:creationId xmlns:p14="http://schemas.microsoft.com/office/powerpoint/2010/main" val="3416067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368D77-24F0-4F16-8996-4EDCD05EAE5E}"/>
              </a:ext>
            </a:extLst>
          </p:cNvPr>
          <p:cNvSpPr>
            <a:spLocks noGrp="1"/>
          </p:cNvSpPr>
          <p:nvPr>
            <p:ph type="title"/>
          </p:nvPr>
        </p:nvSpPr>
        <p:spPr>
          <a:xfrm>
            <a:off x="609599" y="274638"/>
            <a:ext cx="4315145" cy="1217986"/>
          </a:xfrm>
        </p:spPr>
        <p:txBody>
          <a:bodyPr/>
          <a:lstStyle/>
          <a:p>
            <a:r>
              <a:rPr lang="en-US" dirty="0"/>
              <a:t>North Loop Road Creek Crossing</a:t>
            </a:r>
          </a:p>
        </p:txBody>
      </p:sp>
      <p:sp>
        <p:nvSpPr>
          <p:cNvPr id="4" name="Subtitle 3">
            <a:extLst>
              <a:ext uri="{FF2B5EF4-FFF2-40B4-BE49-F238E27FC236}">
                <a16:creationId xmlns:a16="http://schemas.microsoft.com/office/drawing/2014/main" xmlns="" id="{94A6CEA7-6DC3-40F1-A87C-A1C0E3162AE9}"/>
              </a:ext>
            </a:extLst>
          </p:cNvPr>
          <p:cNvSpPr>
            <a:spLocks noGrp="1"/>
          </p:cNvSpPr>
          <p:nvPr>
            <p:ph type="subTitle" idx="13"/>
          </p:nvPr>
        </p:nvSpPr>
        <p:spPr>
          <a:xfrm>
            <a:off x="206189" y="1703846"/>
            <a:ext cx="4315146" cy="1401961"/>
          </a:xfrm>
        </p:spPr>
        <p:txBody>
          <a:bodyPr>
            <a:normAutofit/>
          </a:bodyPr>
          <a:lstStyle/>
          <a:p>
            <a:r>
              <a:rPr lang="en-US" dirty="0"/>
              <a:t>Tunneling under existing sewer main and Bypass</a:t>
            </a:r>
          </a:p>
        </p:txBody>
      </p:sp>
      <p:pic>
        <p:nvPicPr>
          <p:cNvPr id="6" name="Picture 5">
            <a:extLst>
              <a:ext uri="{FF2B5EF4-FFF2-40B4-BE49-F238E27FC236}">
                <a16:creationId xmlns:a16="http://schemas.microsoft.com/office/drawing/2014/main" xmlns="" id="{CAAFD9C3-164A-4CFE-B87F-DD83E1030B30}"/>
              </a:ext>
            </a:extLst>
          </p:cNvPr>
          <p:cNvPicPr>
            <a:picLocks noChangeAspect="1"/>
          </p:cNvPicPr>
          <p:nvPr/>
        </p:nvPicPr>
        <p:blipFill rotWithShape="1">
          <a:blip r:embed="rId2"/>
          <a:srcRect l="1853" b="2353"/>
          <a:stretch/>
        </p:blipFill>
        <p:spPr>
          <a:xfrm>
            <a:off x="4924744" y="274638"/>
            <a:ext cx="7267256" cy="5911396"/>
          </a:xfrm>
          <a:prstGeom prst="rect">
            <a:avLst/>
          </a:prstGeom>
        </p:spPr>
      </p:pic>
    </p:spTree>
    <p:extLst>
      <p:ext uri="{BB962C8B-B14F-4D97-AF65-F5344CB8AC3E}">
        <p14:creationId xmlns:p14="http://schemas.microsoft.com/office/powerpoint/2010/main" val="3366041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49451C-C2A7-4F4B-A2C9-B3B5D955917A}"/>
              </a:ext>
            </a:extLst>
          </p:cNvPr>
          <p:cNvSpPr>
            <a:spLocks noGrp="1"/>
          </p:cNvSpPr>
          <p:nvPr>
            <p:ph type="title"/>
          </p:nvPr>
        </p:nvSpPr>
        <p:spPr>
          <a:xfrm>
            <a:off x="609599" y="274637"/>
            <a:ext cx="11389896" cy="1333445"/>
          </a:xfrm>
        </p:spPr>
        <p:txBody>
          <a:bodyPr/>
          <a:lstStyle/>
          <a:p>
            <a:r>
              <a:rPr lang="en-US" dirty="0"/>
              <a:t>CPS Energy Allowance and Pole Bracing and Special Shoring </a:t>
            </a:r>
          </a:p>
        </p:txBody>
      </p:sp>
      <p:pic>
        <p:nvPicPr>
          <p:cNvPr id="6" name="Picture 5">
            <a:extLst>
              <a:ext uri="{FF2B5EF4-FFF2-40B4-BE49-F238E27FC236}">
                <a16:creationId xmlns:a16="http://schemas.microsoft.com/office/drawing/2014/main" xmlns="" id="{2FB581BF-246B-4E70-8706-53475FCF3387}"/>
              </a:ext>
            </a:extLst>
          </p:cNvPr>
          <p:cNvPicPr>
            <a:picLocks noChangeAspect="1"/>
          </p:cNvPicPr>
          <p:nvPr/>
        </p:nvPicPr>
        <p:blipFill>
          <a:blip r:embed="rId2"/>
          <a:stretch>
            <a:fillRect/>
          </a:stretch>
        </p:blipFill>
        <p:spPr>
          <a:xfrm>
            <a:off x="6617870" y="959884"/>
            <a:ext cx="5381625" cy="5886450"/>
          </a:xfrm>
          <a:prstGeom prst="rect">
            <a:avLst/>
          </a:prstGeom>
        </p:spPr>
      </p:pic>
      <p:pic>
        <p:nvPicPr>
          <p:cNvPr id="7" name="Picture 6">
            <a:extLst>
              <a:ext uri="{FF2B5EF4-FFF2-40B4-BE49-F238E27FC236}">
                <a16:creationId xmlns:a16="http://schemas.microsoft.com/office/drawing/2014/main" xmlns="" id="{5E23C280-10D3-481B-8B51-4FF0A3EE1F59}"/>
              </a:ext>
            </a:extLst>
          </p:cNvPr>
          <p:cNvPicPr>
            <a:picLocks noChangeAspect="1"/>
          </p:cNvPicPr>
          <p:nvPr/>
        </p:nvPicPr>
        <p:blipFill>
          <a:blip r:embed="rId3"/>
          <a:stretch>
            <a:fillRect/>
          </a:stretch>
        </p:blipFill>
        <p:spPr>
          <a:xfrm>
            <a:off x="609599" y="1816698"/>
            <a:ext cx="5255207" cy="5029636"/>
          </a:xfrm>
          <a:prstGeom prst="rect">
            <a:avLst/>
          </a:prstGeom>
        </p:spPr>
      </p:pic>
    </p:spTree>
    <p:extLst>
      <p:ext uri="{BB962C8B-B14F-4D97-AF65-F5344CB8AC3E}">
        <p14:creationId xmlns:p14="http://schemas.microsoft.com/office/powerpoint/2010/main" val="1026155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Access – East of West Avenue </a:t>
            </a:r>
          </a:p>
        </p:txBody>
      </p:sp>
      <p:pic>
        <p:nvPicPr>
          <p:cNvPr id="3" name="Picture 2">
            <a:extLst>
              <a:ext uri="{FF2B5EF4-FFF2-40B4-BE49-F238E27FC236}">
                <a16:creationId xmlns:a16="http://schemas.microsoft.com/office/drawing/2014/main" xmlns="" id="{F0D10A44-ACA1-468F-AD5C-0FF1F8B16790}"/>
              </a:ext>
            </a:extLst>
          </p:cNvPr>
          <p:cNvPicPr>
            <a:picLocks noChangeAspect="1"/>
          </p:cNvPicPr>
          <p:nvPr/>
        </p:nvPicPr>
        <p:blipFill rotWithShape="1">
          <a:blip r:embed="rId2"/>
          <a:srcRect l="876" t="4104" b="2638"/>
          <a:stretch/>
        </p:blipFill>
        <p:spPr>
          <a:xfrm>
            <a:off x="730249" y="950027"/>
            <a:ext cx="9213851" cy="2711497"/>
          </a:xfrm>
          <a:prstGeom prst="rect">
            <a:avLst/>
          </a:prstGeom>
        </p:spPr>
      </p:pic>
      <p:pic>
        <p:nvPicPr>
          <p:cNvPr id="4" name="Picture 3">
            <a:extLst>
              <a:ext uri="{FF2B5EF4-FFF2-40B4-BE49-F238E27FC236}">
                <a16:creationId xmlns:a16="http://schemas.microsoft.com/office/drawing/2014/main" xmlns="" id="{CD4AFB60-ACC5-47B3-8835-3D0857F95361}"/>
              </a:ext>
            </a:extLst>
          </p:cNvPr>
          <p:cNvPicPr>
            <a:picLocks noChangeAspect="1"/>
          </p:cNvPicPr>
          <p:nvPr/>
        </p:nvPicPr>
        <p:blipFill rotWithShape="1">
          <a:blip r:embed="rId3"/>
          <a:srcRect l="404" t="9347" b="5626"/>
          <a:stretch/>
        </p:blipFill>
        <p:spPr>
          <a:xfrm>
            <a:off x="328735" y="3757917"/>
            <a:ext cx="9907465" cy="2978912"/>
          </a:xfrm>
          <a:prstGeom prst="rect">
            <a:avLst/>
          </a:prstGeom>
        </p:spPr>
      </p:pic>
    </p:spTree>
    <p:extLst>
      <p:ext uri="{BB962C8B-B14F-4D97-AF65-F5344CB8AC3E}">
        <p14:creationId xmlns:p14="http://schemas.microsoft.com/office/powerpoint/2010/main" val="24963016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Access – West of West Avenue </a:t>
            </a:r>
          </a:p>
        </p:txBody>
      </p:sp>
      <p:pic>
        <p:nvPicPr>
          <p:cNvPr id="3" name="Picture 2">
            <a:extLst>
              <a:ext uri="{FF2B5EF4-FFF2-40B4-BE49-F238E27FC236}">
                <a16:creationId xmlns:a16="http://schemas.microsoft.com/office/drawing/2014/main" xmlns="" id="{24FCF132-6DEA-4822-844B-B556B1FD7C23}"/>
              </a:ext>
            </a:extLst>
          </p:cNvPr>
          <p:cNvPicPr>
            <a:picLocks noChangeAspect="1"/>
          </p:cNvPicPr>
          <p:nvPr/>
        </p:nvPicPr>
        <p:blipFill rotWithShape="1">
          <a:blip r:embed="rId2"/>
          <a:srcRect l="3158" t="2100" b="4602"/>
          <a:stretch/>
        </p:blipFill>
        <p:spPr>
          <a:xfrm>
            <a:off x="0" y="950027"/>
            <a:ext cx="8458616" cy="3314700"/>
          </a:xfrm>
          <a:prstGeom prst="rect">
            <a:avLst/>
          </a:prstGeom>
        </p:spPr>
      </p:pic>
      <p:pic>
        <p:nvPicPr>
          <p:cNvPr id="5" name="Picture 4">
            <a:extLst>
              <a:ext uri="{FF2B5EF4-FFF2-40B4-BE49-F238E27FC236}">
                <a16:creationId xmlns:a16="http://schemas.microsoft.com/office/drawing/2014/main" xmlns="" id="{D9AA1781-AFFC-494D-8C8F-77205838C2BE}"/>
              </a:ext>
            </a:extLst>
          </p:cNvPr>
          <p:cNvPicPr>
            <a:picLocks noChangeAspect="1"/>
          </p:cNvPicPr>
          <p:nvPr/>
        </p:nvPicPr>
        <p:blipFill rotWithShape="1">
          <a:blip r:embed="rId3"/>
          <a:srcRect l="7155" t="11010" r="18289" b="5935"/>
          <a:stretch/>
        </p:blipFill>
        <p:spPr>
          <a:xfrm>
            <a:off x="7162800" y="3332863"/>
            <a:ext cx="5029200" cy="2816409"/>
          </a:xfrm>
          <a:prstGeom prst="rect">
            <a:avLst/>
          </a:prstGeom>
        </p:spPr>
      </p:pic>
    </p:spTree>
    <p:extLst>
      <p:ext uri="{BB962C8B-B14F-4D97-AF65-F5344CB8AC3E}">
        <p14:creationId xmlns:p14="http://schemas.microsoft.com/office/powerpoint/2010/main" val="3679173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65992-37C8-4855-A61A-9729A1663AF5}"/>
              </a:ext>
            </a:extLst>
          </p:cNvPr>
          <p:cNvSpPr>
            <a:spLocks noGrp="1"/>
          </p:cNvSpPr>
          <p:nvPr>
            <p:ph type="title"/>
          </p:nvPr>
        </p:nvSpPr>
        <p:spPr/>
        <p:txBody>
          <a:bodyPr/>
          <a:lstStyle/>
          <a:p>
            <a:r>
              <a:rPr lang="en-US" dirty="0"/>
              <a:t>Stakeholders</a:t>
            </a:r>
          </a:p>
        </p:txBody>
      </p:sp>
      <p:sp>
        <p:nvSpPr>
          <p:cNvPr id="3" name="Content Placeholder 2">
            <a:extLst>
              <a:ext uri="{FF2B5EF4-FFF2-40B4-BE49-F238E27FC236}">
                <a16:creationId xmlns:a16="http://schemas.microsoft.com/office/drawing/2014/main" xmlns="" id="{31BB2B78-C840-4F06-9A22-C0C900E1E86D}"/>
              </a:ext>
            </a:extLst>
          </p:cNvPr>
          <p:cNvSpPr>
            <a:spLocks noGrp="1"/>
          </p:cNvSpPr>
          <p:nvPr>
            <p:ph idx="1"/>
          </p:nvPr>
        </p:nvSpPr>
        <p:spPr>
          <a:xfrm>
            <a:off x="609600" y="1559859"/>
            <a:ext cx="5692726" cy="4341315"/>
          </a:xfrm>
        </p:spPr>
        <p:txBody>
          <a:bodyPr/>
          <a:lstStyle/>
          <a:p>
            <a:r>
              <a:rPr lang="en-US" sz="2800" dirty="0"/>
              <a:t>CoSA Parks</a:t>
            </a:r>
          </a:p>
          <a:p>
            <a:r>
              <a:rPr lang="en-US" sz="2800" dirty="0"/>
              <a:t>Zachry Construction Corporation </a:t>
            </a:r>
          </a:p>
          <a:p>
            <a:r>
              <a:rPr lang="en-US" sz="2800" dirty="0"/>
              <a:t>Marguerite Ramsey </a:t>
            </a:r>
          </a:p>
          <a:p>
            <a:r>
              <a:rPr lang="en-US" sz="2800" dirty="0"/>
              <a:t>Jose Arteaga </a:t>
            </a:r>
          </a:p>
          <a:p>
            <a:r>
              <a:rPr lang="en-US" sz="2800" dirty="0"/>
              <a:t>Coker United Methodist Church </a:t>
            </a:r>
          </a:p>
          <a:p>
            <a:r>
              <a:rPr lang="en-US" sz="2800" dirty="0"/>
              <a:t>Coker Cemetery </a:t>
            </a:r>
          </a:p>
          <a:p>
            <a:r>
              <a:rPr lang="en-US" sz="2800" dirty="0"/>
              <a:t>Last Chance Forever</a:t>
            </a:r>
          </a:p>
          <a:p>
            <a:r>
              <a:rPr lang="en-US" sz="2800" dirty="0"/>
              <a:t>TxDOT</a:t>
            </a:r>
          </a:p>
          <a:p>
            <a:r>
              <a:rPr lang="en-US" sz="2800" dirty="0"/>
              <a:t>Barbara Bowman  </a:t>
            </a:r>
            <a:endParaRPr lang="en-US" dirty="0"/>
          </a:p>
        </p:txBody>
      </p:sp>
      <p:sp>
        <p:nvSpPr>
          <p:cNvPr id="5" name="Content Placeholder 2">
            <a:extLst>
              <a:ext uri="{FF2B5EF4-FFF2-40B4-BE49-F238E27FC236}">
                <a16:creationId xmlns:a16="http://schemas.microsoft.com/office/drawing/2014/main" xmlns="" id="{E7172D6E-4BB6-4717-8E12-FC5E04DB460B}"/>
              </a:ext>
            </a:extLst>
          </p:cNvPr>
          <p:cNvSpPr txBox="1">
            <a:spLocks/>
          </p:cNvSpPr>
          <p:nvPr/>
        </p:nvSpPr>
        <p:spPr>
          <a:xfrm>
            <a:off x="6524408" y="1492624"/>
            <a:ext cx="5486400" cy="440855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sz="2800" dirty="0"/>
              <a:t>CoSA Parks</a:t>
            </a:r>
          </a:p>
          <a:p>
            <a:pPr fontAlgn="auto">
              <a:spcAft>
                <a:spcPts val="0"/>
              </a:spcAft>
            </a:pPr>
            <a:r>
              <a:rPr lang="en-US" sz="2800" dirty="0"/>
              <a:t>CoSA TCI – Senior Center</a:t>
            </a:r>
          </a:p>
          <a:p>
            <a:pPr fontAlgn="auto">
              <a:spcAft>
                <a:spcPts val="0"/>
              </a:spcAft>
            </a:pPr>
            <a:r>
              <a:rPr lang="en-US" sz="2800" dirty="0"/>
              <a:t>Caspian Properties</a:t>
            </a:r>
          </a:p>
        </p:txBody>
      </p:sp>
      <p:sp>
        <p:nvSpPr>
          <p:cNvPr id="6" name="Subtitle 3">
            <a:extLst>
              <a:ext uri="{FF2B5EF4-FFF2-40B4-BE49-F238E27FC236}">
                <a16:creationId xmlns:a16="http://schemas.microsoft.com/office/drawing/2014/main" xmlns="" id="{A0551D57-5AF9-46CD-8BAA-09418F11059F}"/>
              </a:ext>
            </a:extLst>
          </p:cNvPr>
          <p:cNvSpPr txBox="1">
            <a:spLocks/>
          </p:cNvSpPr>
          <p:nvPr/>
        </p:nvSpPr>
        <p:spPr>
          <a:xfrm>
            <a:off x="609598" y="1047165"/>
            <a:ext cx="3509545" cy="512694"/>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East of West Avenue</a:t>
            </a:r>
          </a:p>
        </p:txBody>
      </p:sp>
      <p:sp>
        <p:nvSpPr>
          <p:cNvPr id="7" name="Subtitle 3">
            <a:extLst>
              <a:ext uri="{FF2B5EF4-FFF2-40B4-BE49-F238E27FC236}">
                <a16:creationId xmlns:a16="http://schemas.microsoft.com/office/drawing/2014/main" xmlns="" id="{6867945D-AEE5-4EAA-887F-7724DF08F1AE}"/>
              </a:ext>
            </a:extLst>
          </p:cNvPr>
          <p:cNvSpPr txBox="1">
            <a:spLocks/>
          </p:cNvSpPr>
          <p:nvPr/>
        </p:nvSpPr>
        <p:spPr>
          <a:xfrm>
            <a:off x="6524408" y="1006825"/>
            <a:ext cx="3509545" cy="512694"/>
          </a:xfrm>
          <a:prstGeom prst="rect">
            <a:avLst/>
          </a:prstGeom>
        </p:spPr>
        <p:txBody>
          <a:bodyPr>
            <a:normAutofit lnSpcReduction="10000"/>
          </a:bodyPr>
          <a:lstStyle>
            <a:lvl1pPr marL="0" indent="0" algn="l" defTabSz="914400" rtl="0" eaLnBrk="1" latinLnBrk="0" hangingPunct="1">
              <a:spcBef>
                <a:spcPct val="20000"/>
              </a:spcBef>
              <a:buFont typeface="Arial" pitchFamily="34" charset="0"/>
              <a:buNone/>
              <a:defRPr sz="2400" b="0" kern="1200">
                <a:solidFill>
                  <a:schemeClr val="accent5">
                    <a:lumMod val="75000"/>
                  </a:schemeClr>
                </a:solidFill>
                <a:latin typeface="Gill Sans MT" panose="020B0502020104020203"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sz="2800" dirty="0"/>
              <a:t>West of West Avenue</a:t>
            </a:r>
          </a:p>
        </p:txBody>
      </p:sp>
    </p:spTree>
    <p:extLst>
      <p:ext uri="{BB962C8B-B14F-4D97-AF65-F5344CB8AC3E}">
        <p14:creationId xmlns:p14="http://schemas.microsoft.com/office/powerpoint/2010/main" val="661720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66" y="293614"/>
            <a:ext cx="10515600" cy="1325563"/>
          </a:xfrm>
        </p:spPr>
        <p:txBody>
          <a:bodyPr/>
          <a:lstStyle/>
          <a:p>
            <a:pPr algn="ctr"/>
            <a:r>
              <a:rPr lang="en-US" dirty="0"/>
              <a:t>Special Conditions – </a:t>
            </a:r>
            <a:r>
              <a:rPr lang="en-US" sz="3600" dirty="0"/>
              <a:t>CoSA Greenway Trail System Closure and Replacement</a:t>
            </a:r>
            <a:endParaRPr lang="en-US" dirty="0"/>
          </a:p>
        </p:txBody>
      </p:sp>
      <p:pic>
        <p:nvPicPr>
          <p:cNvPr id="5" name="Content Placeholder 4">
            <a:extLst>
              <a:ext uri="{FF2B5EF4-FFF2-40B4-BE49-F238E27FC236}">
                <a16:creationId xmlns:a16="http://schemas.microsoft.com/office/drawing/2014/main" xmlns="" id="{E1CADE65-A809-4CC0-AEE0-9B9C732CFF58}"/>
              </a:ext>
            </a:extLst>
          </p:cNvPr>
          <p:cNvPicPr>
            <a:picLocks noGrp="1" noChangeAspect="1"/>
          </p:cNvPicPr>
          <p:nvPr>
            <p:ph idx="1"/>
          </p:nvPr>
        </p:nvPicPr>
        <p:blipFill>
          <a:blip r:embed="rId2"/>
          <a:stretch>
            <a:fillRect/>
          </a:stretch>
        </p:blipFill>
        <p:spPr>
          <a:xfrm>
            <a:off x="205342" y="2017189"/>
            <a:ext cx="11781316" cy="2823621"/>
          </a:xfrm>
          <a:prstGeom prst="rect">
            <a:avLst/>
          </a:prstGeom>
        </p:spPr>
      </p:pic>
    </p:spTree>
    <p:extLst>
      <p:ext uri="{BB962C8B-B14F-4D97-AF65-F5344CB8AC3E}">
        <p14:creationId xmlns:p14="http://schemas.microsoft.com/office/powerpoint/2010/main" val="23046816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866" y="293614"/>
            <a:ext cx="10515600" cy="1325563"/>
          </a:xfrm>
        </p:spPr>
        <p:txBody>
          <a:bodyPr/>
          <a:lstStyle/>
          <a:p>
            <a:pPr algn="ctr"/>
            <a:r>
              <a:rPr lang="en-US" dirty="0"/>
              <a:t>Special Conditions – </a:t>
            </a:r>
            <a:r>
              <a:rPr lang="en-US" sz="3600" dirty="0"/>
              <a:t>CoSA Senior Center / Access </a:t>
            </a:r>
            <a:endParaRPr lang="en-US" dirty="0"/>
          </a:p>
        </p:txBody>
      </p:sp>
      <p:pic>
        <p:nvPicPr>
          <p:cNvPr id="4" name="Picture 3">
            <a:extLst>
              <a:ext uri="{FF2B5EF4-FFF2-40B4-BE49-F238E27FC236}">
                <a16:creationId xmlns:a16="http://schemas.microsoft.com/office/drawing/2014/main" xmlns="" id="{8D6FED8E-EC9C-4023-9B89-205D05E2F14F}"/>
              </a:ext>
            </a:extLst>
          </p:cNvPr>
          <p:cNvPicPr>
            <a:picLocks noChangeAspect="1"/>
          </p:cNvPicPr>
          <p:nvPr/>
        </p:nvPicPr>
        <p:blipFill rotWithShape="1">
          <a:blip r:embed="rId2"/>
          <a:srcRect b="2599"/>
          <a:stretch/>
        </p:blipFill>
        <p:spPr>
          <a:xfrm>
            <a:off x="450849" y="1619177"/>
            <a:ext cx="10652984" cy="4013199"/>
          </a:xfrm>
          <a:prstGeom prst="rect">
            <a:avLst/>
          </a:prstGeom>
        </p:spPr>
      </p:pic>
    </p:spTree>
    <p:extLst>
      <p:ext uri="{BB962C8B-B14F-4D97-AF65-F5344CB8AC3E}">
        <p14:creationId xmlns:p14="http://schemas.microsoft.com/office/powerpoint/2010/main" val="19927503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92C70D-88C7-49B8-9A8B-541243F8DE8D}"/>
              </a:ext>
            </a:extLst>
          </p:cNvPr>
          <p:cNvSpPr>
            <a:spLocks noGrp="1"/>
          </p:cNvSpPr>
          <p:nvPr>
            <p:ph type="title"/>
          </p:nvPr>
        </p:nvSpPr>
        <p:spPr/>
        <p:txBody>
          <a:bodyPr/>
          <a:lstStyle/>
          <a:p>
            <a:r>
              <a:rPr lang="en-US" dirty="0"/>
              <a:t>Additional Special Considerations</a:t>
            </a:r>
          </a:p>
        </p:txBody>
      </p:sp>
      <p:sp>
        <p:nvSpPr>
          <p:cNvPr id="3" name="Content Placeholder 2">
            <a:extLst>
              <a:ext uri="{FF2B5EF4-FFF2-40B4-BE49-F238E27FC236}">
                <a16:creationId xmlns:a16="http://schemas.microsoft.com/office/drawing/2014/main" xmlns="" id="{C73648D4-032D-4F9B-B298-2CDD7EF0FEAC}"/>
              </a:ext>
            </a:extLst>
          </p:cNvPr>
          <p:cNvSpPr>
            <a:spLocks noGrp="1"/>
          </p:cNvSpPr>
          <p:nvPr>
            <p:ph idx="1"/>
          </p:nvPr>
        </p:nvSpPr>
        <p:spPr>
          <a:xfrm>
            <a:off x="932328" y="949842"/>
            <a:ext cx="11389896" cy="5074440"/>
          </a:xfrm>
        </p:spPr>
        <p:txBody>
          <a:bodyPr numCol="2"/>
          <a:lstStyle/>
          <a:p>
            <a:r>
              <a:rPr lang="en-US" sz="2400" dirty="0"/>
              <a:t>Contractor shall meet the requirements of the U.S. EPA Consent Decree</a:t>
            </a:r>
          </a:p>
          <a:p>
            <a:r>
              <a:rPr lang="en-US" sz="2400" dirty="0"/>
              <a:t>Geotechnical Report</a:t>
            </a:r>
          </a:p>
          <a:p>
            <a:r>
              <a:rPr lang="en-US" sz="2400" dirty="0"/>
              <a:t>CoSA Greenway Trail System Closure/Replacement</a:t>
            </a:r>
          </a:p>
          <a:p>
            <a:r>
              <a:rPr lang="en-US" sz="2400" dirty="0"/>
              <a:t>Archeological Monitoring</a:t>
            </a:r>
          </a:p>
          <a:p>
            <a:r>
              <a:rPr lang="en-US" sz="2400" dirty="0"/>
              <a:t>North Loop Road Trenching Requirements</a:t>
            </a:r>
          </a:p>
          <a:p>
            <a:r>
              <a:rPr lang="en-US" sz="2400" dirty="0"/>
              <a:t>CPS Energy Allowance and Pole Bracing/Special Shoring System</a:t>
            </a:r>
          </a:p>
          <a:p>
            <a:r>
              <a:rPr lang="en-US" sz="2400" dirty="0"/>
              <a:t>CPS Energy Easements</a:t>
            </a:r>
          </a:p>
          <a:p>
            <a:r>
              <a:rPr lang="en-US" sz="2400" dirty="0"/>
              <a:t>TxDOT Property </a:t>
            </a:r>
          </a:p>
          <a:p>
            <a:r>
              <a:rPr lang="en-US" sz="2400" dirty="0"/>
              <a:t>Coker United Methodist Church</a:t>
            </a:r>
          </a:p>
          <a:p>
            <a:r>
              <a:rPr lang="en-US" sz="2400" dirty="0"/>
              <a:t>Zachry Construction Corporation</a:t>
            </a:r>
          </a:p>
          <a:p>
            <a:r>
              <a:rPr lang="en-US" sz="2400" dirty="0"/>
              <a:t>CoSA Senior Center </a:t>
            </a:r>
          </a:p>
          <a:p>
            <a:r>
              <a:rPr lang="en-US" sz="2400" dirty="0"/>
              <a:t>Caspian Properties, LLC</a:t>
            </a:r>
          </a:p>
          <a:p>
            <a:r>
              <a:rPr lang="en-US" sz="2400" dirty="0"/>
              <a:t>Low Water Crossings</a:t>
            </a:r>
          </a:p>
          <a:p>
            <a:r>
              <a:rPr lang="en-US" sz="2400" dirty="0"/>
              <a:t>Native Seeding/</a:t>
            </a:r>
            <a:r>
              <a:rPr lang="en-US" sz="2400" dirty="0" err="1"/>
              <a:t>Hydromulch</a:t>
            </a:r>
            <a:endParaRPr lang="en-US" sz="2400" dirty="0"/>
          </a:p>
          <a:p>
            <a:r>
              <a:rPr lang="en-US" sz="2400" dirty="0"/>
              <a:t>Coker Cemetery</a:t>
            </a:r>
          </a:p>
          <a:p>
            <a:r>
              <a:rPr lang="en-US" sz="2400" dirty="0"/>
              <a:t>Environmental Monitoring</a:t>
            </a:r>
          </a:p>
          <a:p>
            <a:r>
              <a:rPr lang="en-US" sz="2400" dirty="0"/>
              <a:t>Inlet and Outlet Structures</a:t>
            </a:r>
            <a:endParaRPr lang="en-US" dirty="0"/>
          </a:p>
        </p:txBody>
      </p:sp>
    </p:spTree>
    <p:extLst>
      <p:ext uri="{BB962C8B-B14F-4D97-AF65-F5344CB8AC3E}">
        <p14:creationId xmlns:p14="http://schemas.microsoft.com/office/powerpoint/2010/main" val="3063256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F7EFF6-AF04-4CF9-AD05-18751BC4CC72}"/>
              </a:ext>
            </a:extLst>
          </p:cNvPr>
          <p:cNvSpPr>
            <a:spLocks noGrp="1"/>
          </p:cNvSpPr>
          <p:nvPr>
            <p:ph type="title"/>
          </p:nvPr>
        </p:nvSpPr>
        <p:spPr/>
        <p:txBody>
          <a:bodyPr/>
          <a:lstStyle/>
          <a:p>
            <a:r>
              <a:rPr lang="en-US" dirty="0"/>
              <a:t>Permits</a:t>
            </a:r>
          </a:p>
        </p:txBody>
      </p:sp>
      <p:sp>
        <p:nvSpPr>
          <p:cNvPr id="3" name="Content Placeholder 2">
            <a:extLst>
              <a:ext uri="{FF2B5EF4-FFF2-40B4-BE49-F238E27FC236}">
                <a16:creationId xmlns:a16="http://schemas.microsoft.com/office/drawing/2014/main" xmlns="" id="{94A3C98A-644B-4443-9B29-5503B6267E3D}"/>
              </a:ext>
            </a:extLst>
          </p:cNvPr>
          <p:cNvSpPr>
            <a:spLocks noGrp="1"/>
          </p:cNvSpPr>
          <p:nvPr>
            <p:ph idx="1"/>
          </p:nvPr>
        </p:nvSpPr>
        <p:spPr>
          <a:xfrm>
            <a:off x="609600" y="1170309"/>
            <a:ext cx="6719047" cy="4060597"/>
          </a:xfrm>
        </p:spPr>
        <p:txBody>
          <a:bodyPr/>
          <a:lstStyle/>
          <a:p>
            <a:r>
              <a:rPr lang="en-US" dirty="0"/>
              <a:t>City of San Antonio Tree </a:t>
            </a:r>
            <a:r>
              <a:rPr lang="en-US" dirty="0" smtClean="0"/>
              <a:t>Permit</a:t>
            </a:r>
            <a:endParaRPr lang="en-US" dirty="0"/>
          </a:p>
          <a:p>
            <a:r>
              <a:rPr lang="en-US" dirty="0"/>
              <a:t>City of San Antonio Floodplain Development Permit</a:t>
            </a:r>
          </a:p>
          <a:p>
            <a:r>
              <a:rPr lang="en-US" dirty="0"/>
              <a:t>City of San Antonio Right-of-Way</a:t>
            </a:r>
          </a:p>
          <a:p>
            <a:r>
              <a:rPr lang="en-US" dirty="0"/>
              <a:t>Storm Water Pollution Prevention Plan (SWPPP)</a:t>
            </a:r>
          </a:p>
          <a:p>
            <a:pPr marL="0" indent="0">
              <a:buNone/>
            </a:pPr>
            <a:endParaRPr lang="en-US" dirty="0"/>
          </a:p>
        </p:txBody>
      </p:sp>
      <p:sp>
        <p:nvSpPr>
          <p:cNvPr id="5" name="Content Placeholder 2">
            <a:extLst>
              <a:ext uri="{FF2B5EF4-FFF2-40B4-BE49-F238E27FC236}">
                <a16:creationId xmlns:a16="http://schemas.microsoft.com/office/drawing/2014/main" xmlns="" id="{D810CD20-7DC6-4CDE-9582-B69F0319C42A}"/>
              </a:ext>
            </a:extLst>
          </p:cNvPr>
          <p:cNvSpPr txBox="1">
            <a:spLocks/>
          </p:cNvSpPr>
          <p:nvPr/>
        </p:nvSpPr>
        <p:spPr>
          <a:xfrm>
            <a:off x="721658" y="3429000"/>
            <a:ext cx="5235389" cy="225869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pPr>
            <a:endParaRPr lang="en-US" dirty="0"/>
          </a:p>
        </p:txBody>
      </p:sp>
    </p:spTree>
    <p:extLst>
      <p:ext uri="{BB962C8B-B14F-4D97-AF65-F5344CB8AC3E}">
        <p14:creationId xmlns:p14="http://schemas.microsoft.com/office/powerpoint/2010/main" val="7456575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br>
              <a:rPr lang="en-US" dirty="0"/>
            </a:br>
            <a:endParaRPr lang="en-US" dirty="0"/>
          </a:p>
        </p:txBody>
      </p:sp>
      <p:sp>
        <p:nvSpPr>
          <p:cNvPr id="3" name="Content Placeholder 2"/>
          <p:cNvSpPr>
            <a:spLocks noGrp="1"/>
          </p:cNvSpPr>
          <p:nvPr>
            <p:ph idx="1"/>
          </p:nvPr>
        </p:nvSpPr>
        <p:spPr>
          <a:xfrm>
            <a:off x="609600" y="950027"/>
            <a:ext cx="10189945" cy="5011295"/>
          </a:xfrm>
        </p:spPr>
        <p:txBody>
          <a:bodyPr/>
          <a:lstStyle/>
          <a:p>
            <a:r>
              <a:rPr lang="en-US" sz="2800" dirty="0"/>
              <a:t>Should be submitted no later than May 27, 2020 at 2:00 PM </a:t>
            </a:r>
            <a:r>
              <a:rPr lang="en-US" sz="2800" dirty="0" smtClean="0"/>
              <a:t>CDT</a:t>
            </a:r>
          </a:p>
          <a:p>
            <a:r>
              <a:rPr lang="en-US" sz="2800" dirty="0" smtClean="0"/>
              <a:t>Identify solicitation number </a:t>
            </a:r>
            <a:endParaRPr lang="en-US" sz="2800" dirty="0"/>
          </a:p>
          <a:p>
            <a:r>
              <a:rPr lang="en-US" sz="2800" dirty="0"/>
              <a:t>Must be submitted in writing:</a:t>
            </a:r>
          </a:p>
          <a:p>
            <a:pPr marL="0" indent="0">
              <a:buNone/>
            </a:pPr>
            <a:endParaRPr lang="en-US" sz="2000" b="1" dirty="0"/>
          </a:p>
          <a:p>
            <a:pPr marL="457200" lvl="1" indent="0" algn="ctr">
              <a:buNone/>
            </a:pPr>
            <a:r>
              <a:rPr lang="en-US" sz="2400" b="1" dirty="0"/>
              <a:t>Roxanne L. Lockhart</a:t>
            </a:r>
          </a:p>
          <a:p>
            <a:pPr marL="457200" lvl="1" indent="0" algn="ctr">
              <a:buNone/>
            </a:pPr>
            <a:r>
              <a:rPr lang="en-US" sz="2400" b="1" dirty="0"/>
              <a:t>Contract Administrator</a:t>
            </a:r>
          </a:p>
          <a:p>
            <a:pPr marL="457200" lvl="1" indent="0" algn="ctr">
              <a:buNone/>
            </a:pPr>
            <a:r>
              <a:rPr lang="en-US" sz="2400" dirty="0"/>
              <a:t>Contract Administration Department</a:t>
            </a:r>
          </a:p>
          <a:p>
            <a:pPr marL="457200" lvl="1" indent="0" algn="ctr">
              <a:buNone/>
            </a:pPr>
            <a:r>
              <a:rPr lang="en-US" sz="2400" dirty="0"/>
              <a:t>San Antonio Water System</a:t>
            </a:r>
          </a:p>
          <a:p>
            <a:pPr marL="457200" lvl="1" indent="0" algn="ctr">
              <a:buNone/>
              <a:tabLst>
                <a:tab pos="2743200" algn="ctr"/>
                <a:tab pos="8229600" algn="ctr"/>
              </a:tabLst>
            </a:pPr>
            <a:r>
              <a:rPr lang="en-US" sz="2400" dirty="0"/>
              <a:t>Roxanne.lockhart@saws.org</a:t>
            </a:r>
          </a:p>
          <a:p>
            <a:pPr marL="457200" lvl="1" indent="0" algn="ctr">
              <a:buNone/>
              <a:tabLst>
                <a:tab pos="2743200" algn="ctr"/>
                <a:tab pos="8229600" algn="ctr"/>
              </a:tabLst>
            </a:pPr>
            <a:r>
              <a:rPr lang="en-US" sz="2400" dirty="0"/>
              <a:t>Fax: (210) 233-4438</a:t>
            </a:r>
          </a:p>
          <a:p>
            <a:endParaRPr lang="en-US" dirty="0"/>
          </a:p>
        </p:txBody>
      </p:sp>
    </p:spTree>
    <p:extLst>
      <p:ext uri="{BB962C8B-B14F-4D97-AF65-F5344CB8AC3E}">
        <p14:creationId xmlns:p14="http://schemas.microsoft.com/office/powerpoint/2010/main" val="1677350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Non-Mandatory Pre-Proposal Meeting</a:t>
            </a:r>
          </a:p>
        </p:txBody>
      </p:sp>
      <p:sp>
        <p:nvSpPr>
          <p:cNvPr id="3" name="Content Placeholder 2"/>
          <p:cNvSpPr>
            <a:spLocks noGrp="1"/>
          </p:cNvSpPr>
          <p:nvPr>
            <p:ph idx="1"/>
          </p:nvPr>
        </p:nvSpPr>
        <p:spPr>
          <a:xfrm>
            <a:off x="609599" y="950027"/>
            <a:ext cx="11389896" cy="5011295"/>
          </a:xfrm>
        </p:spPr>
        <p:txBody>
          <a:bodyPr/>
          <a:lstStyle/>
          <a:p>
            <a:r>
              <a:rPr lang="en-US" sz="2800" dirty="0" smtClean="0"/>
              <a:t>Key </a:t>
            </a:r>
            <a:r>
              <a:rPr lang="en-US" sz="2800" dirty="0"/>
              <a:t>project information:</a:t>
            </a:r>
          </a:p>
          <a:p>
            <a:pPr lvl="1"/>
            <a:r>
              <a:rPr lang="en-US" sz="3200" dirty="0" smtClean="0"/>
              <a:t>730 </a:t>
            </a:r>
            <a:r>
              <a:rPr lang="en-US" sz="3200" dirty="0"/>
              <a:t>calendar days</a:t>
            </a:r>
          </a:p>
          <a:p>
            <a:pPr lvl="1"/>
            <a:r>
              <a:rPr lang="en-US" sz="3200" dirty="0"/>
              <a:t>Construction estimate is approximately $16.3M </a:t>
            </a:r>
          </a:p>
          <a:p>
            <a:pPr lvl="1"/>
            <a:r>
              <a:rPr lang="en-US" sz="3200" dirty="0" smtClean="0"/>
              <a:t>Procured </a:t>
            </a:r>
            <a:r>
              <a:rPr lang="en-US" sz="3200" dirty="0"/>
              <a:t>under Chapter 2269 of Texas Government </a:t>
            </a:r>
            <a:r>
              <a:rPr lang="en-US" sz="3200" dirty="0" smtClean="0"/>
              <a:t>Code </a:t>
            </a:r>
            <a:r>
              <a:rPr lang="en-US" sz="3200" dirty="0"/>
              <a:t>as a Request for Competitive Sealed Proposals (RFCSP)</a:t>
            </a:r>
          </a:p>
          <a:p>
            <a:pPr lvl="1"/>
            <a:r>
              <a:rPr lang="en-US" sz="3200" dirty="0" smtClean="0"/>
              <a:t>EPA </a:t>
            </a:r>
            <a:r>
              <a:rPr lang="en-US" sz="3200" dirty="0"/>
              <a:t>consent decree project, which requires additional reporting and retention of document (see Special Conditions)</a:t>
            </a:r>
          </a:p>
          <a:p>
            <a:pPr marL="457200" lvl="1" indent="0">
              <a:buNone/>
            </a:pPr>
            <a:endParaRPr lang="en-US" sz="3200" dirty="0"/>
          </a:p>
        </p:txBody>
      </p:sp>
    </p:spTree>
    <p:extLst>
      <p:ext uri="{BB962C8B-B14F-4D97-AF65-F5344CB8AC3E}">
        <p14:creationId xmlns:p14="http://schemas.microsoft.com/office/powerpoint/2010/main" val="1630169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a:t>
            </a:r>
            <a:r>
              <a:rPr lang="en-US" dirty="0" smtClean="0"/>
              <a:t>Requirements</a:t>
            </a:r>
            <a:endParaRPr lang="en-US" dirty="0"/>
          </a:p>
        </p:txBody>
      </p:sp>
      <p:sp>
        <p:nvSpPr>
          <p:cNvPr id="3" name="Content Placeholder 2"/>
          <p:cNvSpPr>
            <a:spLocks noGrp="1"/>
          </p:cNvSpPr>
          <p:nvPr>
            <p:ph idx="1"/>
          </p:nvPr>
        </p:nvSpPr>
        <p:spPr/>
        <p:txBody>
          <a:bodyPr/>
          <a:lstStyle/>
          <a:p>
            <a:pPr marL="347472" lvl="1" indent="-347472">
              <a:spcBef>
                <a:spcPts val="0"/>
              </a:spcBef>
              <a:buFont typeface="Arial" pitchFamily="34" charset="0"/>
              <a:buChar char="•"/>
            </a:pPr>
            <a:r>
              <a:rPr lang="en-US" dirty="0"/>
              <a:t>Prevailing Wage Rate and Labor Standards – Section 2.10 of the General Conditions</a:t>
            </a:r>
          </a:p>
          <a:p>
            <a:pPr lvl="1"/>
            <a:r>
              <a:rPr lang="en-US" sz="2400" dirty="0"/>
              <a:t>Certified payroll to be submitted on weekly basis</a:t>
            </a:r>
          </a:p>
          <a:p>
            <a:pPr lvl="1"/>
            <a:r>
              <a:rPr lang="en-US" sz="2400" dirty="0"/>
              <a:t>Wage decisions are included within the specifications</a:t>
            </a:r>
          </a:p>
          <a:p>
            <a:pPr lvl="1"/>
            <a:r>
              <a:rPr lang="en-US" sz="2400" dirty="0"/>
              <a:t>Contractors to utilize LCP Tracker</a:t>
            </a:r>
          </a:p>
          <a:p>
            <a:pPr lvl="1"/>
            <a:r>
              <a:rPr lang="en-US" sz="2400" dirty="0"/>
              <a:t>Site visits are random and unannounced</a:t>
            </a:r>
          </a:p>
          <a:p>
            <a:pPr lvl="1"/>
            <a:r>
              <a:rPr lang="en-US" sz="2400" dirty="0"/>
              <a:t>Interviews will be conducted and will be private &amp; confidential</a:t>
            </a:r>
          </a:p>
          <a:p>
            <a:pPr lvl="1"/>
            <a:r>
              <a:rPr lang="en-US" sz="2400" dirty="0"/>
              <a:t>Payroll records are subject to review</a:t>
            </a:r>
          </a:p>
          <a:p>
            <a:pPr lvl="1"/>
            <a:r>
              <a:rPr lang="en-US" sz="2400" dirty="0"/>
              <a:t>All apprenticeship programs will need to be approved by Department of Labor prior to starting</a:t>
            </a:r>
          </a:p>
          <a:p>
            <a:pPr lvl="1"/>
            <a:r>
              <a:rPr lang="en-US" sz="2400" dirty="0"/>
              <a:t>Contractors are responsible for sub-contractor payroll</a:t>
            </a:r>
          </a:p>
          <a:p>
            <a:pPr lvl="1"/>
            <a:r>
              <a:rPr lang="en-US" sz="2400" dirty="0"/>
              <a:t>Late payrolls delay contractor payments from SAWS</a:t>
            </a:r>
          </a:p>
          <a:p>
            <a:pPr lvl="1"/>
            <a:endParaRPr lang="en-US" sz="2400" dirty="0"/>
          </a:p>
          <a:p>
            <a:pPr lvl="1"/>
            <a:endParaRPr lang="en-US" sz="2400" dirty="0"/>
          </a:p>
          <a:p>
            <a:endParaRPr lang="en-US" dirty="0"/>
          </a:p>
        </p:txBody>
      </p:sp>
    </p:spTree>
    <p:extLst>
      <p:ext uri="{BB962C8B-B14F-4D97-AF65-F5344CB8AC3E}">
        <p14:creationId xmlns:p14="http://schemas.microsoft.com/office/powerpoint/2010/main" val="3936184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 Requirements </a:t>
            </a:r>
            <a:r>
              <a:rPr lang="en-US" sz="2800" i="1" dirty="0"/>
              <a:t>(cont</a:t>
            </a:r>
            <a:r>
              <a:rPr lang="en-US" sz="2800" i="1" dirty="0" smtClean="0"/>
              <a:t>.)</a:t>
            </a:r>
            <a:endParaRPr lang="en-US" dirty="0"/>
          </a:p>
        </p:txBody>
      </p:sp>
      <p:sp>
        <p:nvSpPr>
          <p:cNvPr id="3" name="Content Placeholder 2"/>
          <p:cNvSpPr>
            <a:spLocks noGrp="1"/>
          </p:cNvSpPr>
          <p:nvPr>
            <p:ph idx="1"/>
          </p:nvPr>
        </p:nvSpPr>
        <p:spPr/>
        <p:txBody>
          <a:bodyPr/>
          <a:lstStyle/>
          <a:p>
            <a:r>
              <a:rPr lang="en-US" sz="2800" dirty="0"/>
              <a:t>Insurance – Found in Section 5.7 of the General Conditions</a:t>
            </a:r>
          </a:p>
          <a:p>
            <a:pPr lvl="1"/>
            <a:r>
              <a:rPr lang="en-US" dirty="0" smtClean="0"/>
              <a:t>Include General </a:t>
            </a:r>
            <a:r>
              <a:rPr lang="en-US" dirty="0"/>
              <a:t>Liability for Construction, Pollution Liability, Excess Liability and Installation Floater </a:t>
            </a:r>
            <a:r>
              <a:rPr lang="en-US" dirty="0" smtClean="0"/>
              <a:t>(in lieu of Builder’s Risk).</a:t>
            </a:r>
            <a:endParaRPr lang="en-US" dirty="0"/>
          </a:p>
          <a:p>
            <a:pPr lvl="1"/>
            <a:r>
              <a:rPr lang="en-US" dirty="0"/>
              <a:t>Selected contractor must be compliant with all other contracts in order for SAWS to award the contract.</a:t>
            </a:r>
          </a:p>
          <a:p>
            <a:pPr lvl="1"/>
            <a:r>
              <a:rPr lang="en-US" dirty="0" smtClean="0"/>
              <a:t>SAWS will request insurance certificate prior </a:t>
            </a:r>
            <a:r>
              <a:rPr lang="en-US" dirty="0"/>
              <a:t>to </a:t>
            </a:r>
            <a:r>
              <a:rPr lang="en-US" dirty="0" smtClean="0"/>
              <a:t>Board </a:t>
            </a:r>
            <a:r>
              <a:rPr lang="en-US" dirty="0"/>
              <a:t>award to </a:t>
            </a:r>
            <a:r>
              <a:rPr lang="en-US" dirty="0" smtClean="0"/>
              <a:t>ensure insurance compliance and expedite </a:t>
            </a:r>
            <a:r>
              <a:rPr lang="en-US" dirty="0"/>
              <a:t>execution of the contract.</a:t>
            </a:r>
          </a:p>
          <a:p>
            <a:pPr lvl="1"/>
            <a:r>
              <a:rPr lang="en-US" dirty="0"/>
              <a:t>Insurance must be compliant prior to executing the contract.</a:t>
            </a:r>
          </a:p>
          <a:p>
            <a:endParaRPr lang="en-US" dirty="0"/>
          </a:p>
        </p:txBody>
      </p:sp>
    </p:spTree>
    <p:extLst>
      <p:ext uri="{BB962C8B-B14F-4D97-AF65-F5344CB8AC3E}">
        <p14:creationId xmlns:p14="http://schemas.microsoft.com/office/powerpoint/2010/main" val="35666390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Process</a:t>
            </a:r>
            <a:endParaRPr lang="en-US" dirty="0"/>
          </a:p>
        </p:txBody>
      </p:sp>
      <p:sp>
        <p:nvSpPr>
          <p:cNvPr id="3" name="Content Placeholder 2"/>
          <p:cNvSpPr>
            <a:spLocks noGrp="1"/>
          </p:cNvSpPr>
          <p:nvPr>
            <p:ph idx="1"/>
          </p:nvPr>
        </p:nvSpPr>
        <p:spPr/>
        <p:txBody>
          <a:bodyPr/>
          <a:lstStyle/>
          <a:p>
            <a:pPr marL="393700" lvl="1" indent="-393700" algn="just">
              <a:buFont typeface="Arial" panose="020B0604020202020204" pitchFamily="34" charset="0"/>
              <a:buChar char="•"/>
            </a:pPr>
            <a:r>
              <a:rPr lang="en-US" dirty="0"/>
              <a:t>Technical Evaluation Committee (TEC) will score the proposals based on the evaluation criteria published in the Supplementary Instructions to Respondents to determine the Respondent who can provide the best value to SAWS</a:t>
            </a:r>
          </a:p>
          <a:p>
            <a:pPr marL="457200" lvl="1" indent="-457200">
              <a:buFont typeface="Arial" panose="020B0604020202020204" pitchFamily="34" charset="0"/>
              <a:buChar char="•"/>
            </a:pPr>
            <a:r>
              <a:rPr lang="en-US" dirty="0"/>
              <a:t>Price will be calculated (lowest price receives the highest points) and added to final scores</a:t>
            </a:r>
          </a:p>
          <a:p>
            <a:pPr marL="457200" lvl="1" indent="-457200">
              <a:buFont typeface="Arial" panose="020B0604020202020204" pitchFamily="34" charset="0"/>
              <a:buChar char="•"/>
            </a:pPr>
            <a:r>
              <a:rPr lang="en-US" dirty="0"/>
              <a:t>SMWVB will be added to final scores</a:t>
            </a:r>
          </a:p>
          <a:p>
            <a:pPr marL="457200" lvl="1" indent="-457200">
              <a:buFont typeface="Arial" panose="020B0604020202020204" pitchFamily="34" charset="0"/>
              <a:buChar char="•"/>
            </a:pPr>
            <a:r>
              <a:rPr lang="en-US" dirty="0"/>
              <a:t>Selection Evaluation Committee reviews final scores</a:t>
            </a:r>
          </a:p>
          <a:p>
            <a:pPr marL="457200" lvl="1" indent="-457200">
              <a:buFont typeface="Arial" panose="020B0604020202020204" pitchFamily="34" charset="0"/>
              <a:buChar char="•"/>
            </a:pPr>
            <a:r>
              <a:rPr lang="en-US" dirty="0"/>
              <a:t>Negotiations, if any</a:t>
            </a:r>
          </a:p>
          <a:p>
            <a:pPr marL="457200" lvl="1" indent="-457200">
              <a:buFont typeface="Arial" panose="020B0604020202020204" pitchFamily="34" charset="0"/>
              <a:buChar char="•"/>
            </a:pPr>
            <a:r>
              <a:rPr lang="en-US" dirty="0"/>
              <a:t>Board award</a:t>
            </a:r>
          </a:p>
        </p:txBody>
      </p:sp>
    </p:spTree>
    <p:extLst>
      <p:ext uri="{BB962C8B-B14F-4D97-AF65-F5344CB8AC3E}">
        <p14:creationId xmlns:p14="http://schemas.microsoft.com/office/powerpoint/2010/main" val="25847679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Experience</a:t>
            </a:r>
          </a:p>
        </p:txBody>
      </p:sp>
      <p:sp>
        <p:nvSpPr>
          <p:cNvPr id="4" name="Content Placeholder 2"/>
          <p:cNvSpPr txBox="1">
            <a:spLocks/>
          </p:cNvSpPr>
          <p:nvPr/>
        </p:nvSpPr>
        <p:spPr>
          <a:xfrm>
            <a:off x="609599" y="1100753"/>
            <a:ext cx="10972800" cy="501129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Gill Sans MT" panose="020B0502020104020203"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Gill Sans MT" panose="020B0502020104020203"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Gill Sans MT" panose="020B0502020104020203"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Gill Sans MT" panose="020B0502020104020203"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en-US" dirty="0" smtClean="0"/>
              <a:t>Large diameter wastewater pipe installation is primary business focus and service, such services successful for at a minimum of 5 continuous years</a:t>
            </a:r>
          </a:p>
          <a:p>
            <a:pPr lvl="1" fontAlgn="auto">
              <a:spcAft>
                <a:spcPts val="0"/>
              </a:spcAft>
            </a:pPr>
            <a:r>
              <a:rPr lang="en-US" dirty="0" smtClean="0"/>
              <a:t>Installing large diameter 54-inch and larger gravity sanitary sewer pipeline at depths &gt; 25 ft. via open cut or trenchless</a:t>
            </a:r>
          </a:p>
          <a:p>
            <a:pPr lvl="1" fontAlgn="auto">
              <a:spcAft>
                <a:spcPts val="0"/>
              </a:spcAft>
            </a:pPr>
            <a:r>
              <a:rPr lang="en-US" dirty="0" smtClean="0"/>
              <a:t>Installing sewer pipelines in narrow corridors along creek ways</a:t>
            </a:r>
          </a:p>
          <a:p>
            <a:pPr lvl="1" fontAlgn="auto">
              <a:spcAft>
                <a:spcPts val="0"/>
              </a:spcAft>
            </a:pPr>
            <a:r>
              <a:rPr lang="en-US" dirty="0" smtClean="0"/>
              <a:t>Complex sequencing across multiples sites within the same project</a:t>
            </a:r>
          </a:p>
          <a:p>
            <a:pPr lvl="1" fontAlgn="auto">
              <a:spcAft>
                <a:spcPts val="0"/>
              </a:spcAft>
            </a:pPr>
            <a:r>
              <a:rPr lang="en-US" dirty="0" smtClean="0"/>
              <a:t>Managing bypass pumping of large flows (10 MGD or &gt;)</a:t>
            </a:r>
          </a:p>
          <a:p>
            <a:pPr marL="457200" lvl="1" indent="0" fontAlgn="auto">
              <a:spcAft>
                <a:spcPts val="0"/>
              </a:spcAft>
              <a:buNone/>
            </a:pPr>
            <a:endParaRPr lang="en-US" dirty="0" smtClean="0"/>
          </a:p>
          <a:p>
            <a:pPr marL="400050" lvl="1" indent="0" fontAlgn="auto">
              <a:spcAft>
                <a:spcPts val="0"/>
              </a:spcAft>
              <a:buFont typeface="Arial" pitchFamily="34" charset="0"/>
              <a:buNone/>
            </a:pPr>
            <a:r>
              <a:rPr lang="en-US" sz="2400" dirty="0" smtClean="0"/>
              <a:t>*See page SIR-2 of the SIR for full details</a:t>
            </a:r>
          </a:p>
          <a:p>
            <a:pPr fontAlgn="auto">
              <a:spcAft>
                <a:spcPts val="0"/>
              </a:spcAft>
            </a:pPr>
            <a:endParaRPr lang="en-US" sz="2800" dirty="0" smtClean="0"/>
          </a:p>
          <a:p>
            <a:pPr fontAlgn="auto">
              <a:spcAft>
                <a:spcPts val="0"/>
              </a:spcAft>
            </a:pPr>
            <a:endParaRPr lang="en-US" sz="2800" dirty="0"/>
          </a:p>
        </p:txBody>
      </p:sp>
    </p:spTree>
    <p:extLst>
      <p:ext uri="{BB962C8B-B14F-4D97-AF65-F5344CB8AC3E}">
        <p14:creationId xmlns:p14="http://schemas.microsoft.com/office/powerpoint/2010/main" val="1953987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alPPT_DRAFT1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OfficalPPT_DRAFT1A</Template>
  <TotalTime>861</TotalTime>
  <Words>2774</Words>
  <Application>Microsoft Office PowerPoint</Application>
  <PresentationFormat>Widescreen</PresentationFormat>
  <Paragraphs>353</Paragraphs>
  <Slides>49</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49</vt:i4>
      </vt:variant>
    </vt:vector>
  </HeadingPairs>
  <TitlesOfParts>
    <vt:vector size="59" baseType="lpstr">
      <vt:lpstr>Arial Unicode MS</vt:lpstr>
      <vt:lpstr>Arial</vt:lpstr>
      <vt:lpstr>Arial Black</vt:lpstr>
      <vt:lpstr>Calibri</vt:lpstr>
      <vt:lpstr>Gill Sans MT</vt:lpstr>
      <vt:lpstr>Times New Roman</vt:lpstr>
      <vt:lpstr>Wingdings</vt:lpstr>
      <vt:lpstr>2_OfficalPPT_DRAFT1A</vt:lpstr>
      <vt:lpstr>1 title slide</vt:lpstr>
      <vt:lpstr>1_OfficalPPT_DRAFT1A</vt:lpstr>
      <vt:lpstr>E-16 Wurzbach Parkway Sewer at Highway 281</vt:lpstr>
      <vt:lpstr>Oral Statements</vt:lpstr>
      <vt:lpstr>Meeting Agenda</vt:lpstr>
      <vt:lpstr>Project Overview</vt:lpstr>
      <vt:lpstr>Non-Mandatory Pre-Proposal Meeting</vt:lpstr>
      <vt:lpstr>Contract Requirements</vt:lpstr>
      <vt:lpstr>Contract Requirements (cont.)</vt:lpstr>
      <vt:lpstr>Evaluation Process</vt:lpstr>
      <vt:lpstr>Required Experience</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Evaluation Criteria</vt:lpstr>
      <vt:lpstr>SMWVB Scoring</vt:lpstr>
      <vt:lpstr>Accepted SMWVB Certification Agency</vt:lpstr>
      <vt:lpstr>Accepted SMWVB Certifications </vt:lpstr>
      <vt:lpstr>Good Faith Effort Plan (GFEP) FAQs </vt:lpstr>
      <vt:lpstr>Post Award: Subcontractor Payment &amp; Utilization Reporting (S.P.U.R.) System 1. Subcontractor &amp; Supplier Payment Tracking 2. Subcontractor and Supplier Additions or Substitutions  3. LCP Tracker   4. Must be Current and Accurate before Retainage is released https://saws.smwbe.com   </vt:lpstr>
      <vt:lpstr>Proposal Packet Preparation</vt:lpstr>
      <vt:lpstr>Proposal Packet Preparation (cont.) </vt:lpstr>
      <vt:lpstr>Additional Reminders</vt:lpstr>
      <vt:lpstr>Communication Reminders </vt:lpstr>
      <vt:lpstr>Key Dates</vt:lpstr>
      <vt:lpstr>Submission Due Date </vt:lpstr>
      <vt:lpstr>Contract Background</vt:lpstr>
      <vt:lpstr>Contract Background</vt:lpstr>
      <vt:lpstr>Contract Background</vt:lpstr>
      <vt:lpstr>Contract Requirements</vt:lpstr>
      <vt:lpstr>Contract Requirements</vt:lpstr>
      <vt:lpstr>Contract Requirements</vt:lpstr>
      <vt:lpstr>Project Location</vt:lpstr>
      <vt:lpstr>Project Alignment</vt:lpstr>
      <vt:lpstr>North Loop Road – Narrow ROW and Tree Impacts</vt:lpstr>
      <vt:lpstr>North Loop Road Creek Crossing</vt:lpstr>
      <vt:lpstr>CPS Energy Allowance and Pole Bracing and Special Shoring </vt:lpstr>
      <vt:lpstr>Construction Access – East of West Avenue </vt:lpstr>
      <vt:lpstr>Construction Access – West of West Avenue </vt:lpstr>
      <vt:lpstr>Stakeholders</vt:lpstr>
      <vt:lpstr>Special Conditions – CoSA Greenway Trail System Closure and Replacement</vt:lpstr>
      <vt:lpstr>Special Conditions – CoSA Senior Center / Access </vt:lpstr>
      <vt:lpstr>Additional Special Considerations</vt:lpstr>
      <vt:lpstr>Permits</vt:lpstr>
      <vt:lpstr>Questions </vt:lpstr>
    </vt:vector>
  </TitlesOfParts>
  <Company>SAWS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probinson</dc:creator>
  <cp:lastModifiedBy>Roxanne Lockhart L</cp:lastModifiedBy>
  <cp:revision>139</cp:revision>
  <dcterms:created xsi:type="dcterms:W3CDTF">2012-11-29T16:16:02Z</dcterms:created>
  <dcterms:modified xsi:type="dcterms:W3CDTF">2020-05-18T20:41:56Z</dcterms:modified>
</cp:coreProperties>
</file>